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customXml/itemProps1.xml" ContentType="application/vnd.openxmlformats-officedocument.customXml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Default Extension="bin" ContentType="application/vnd.openxmlformats-officedocument.oleObject"/>
  <Override PartName="/ppt/notesSlides/notesSlide3.xml" ContentType="application/vnd.openxmlformats-officedocument.presentationml.notesSlide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7" r:id="rId1"/>
  </p:sldMasterIdLst>
  <p:notesMasterIdLst>
    <p:notesMasterId r:id="rId21"/>
  </p:notesMasterIdLst>
  <p:handoutMasterIdLst>
    <p:handoutMasterId r:id="rId22"/>
  </p:handoutMasterIdLst>
  <p:sldIdLst>
    <p:sldId id="256" r:id="rId2"/>
    <p:sldId id="277" r:id="rId3"/>
    <p:sldId id="278" r:id="rId4"/>
    <p:sldId id="259" r:id="rId5"/>
    <p:sldId id="279" r:id="rId6"/>
    <p:sldId id="261" r:id="rId7"/>
    <p:sldId id="262" r:id="rId8"/>
    <p:sldId id="260" r:id="rId9"/>
    <p:sldId id="263" r:id="rId10"/>
    <p:sldId id="264" r:id="rId11"/>
    <p:sldId id="266" r:id="rId12"/>
    <p:sldId id="273" r:id="rId13"/>
    <p:sldId id="267" r:id="rId14"/>
    <p:sldId id="274" r:id="rId15"/>
    <p:sldId id="276" r:id="rId16"/>
    <p:sldId id="268" r:id="rId17"/>
    <p:sldId id="269" r:id="rId18"/>
    <p:sldId id="271" r:id="rId19"/>
    <p:sldId id="272" r:id="rId20"/>
  </p:sldIdLst>
  <p:sldSz cx="9144000" cy="6858000" type="screen4x3"/>
  <p:notesSz cx="6735763" cy="9866313"/>
  <p:defaultTextStyle>
    <a:defPPr>
      <a:defRPr lang="zh-TW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FF"/>
    <a:srgbClr val="FF3300"/>
    <a:srgbClr val="0099FF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69" autoAdjust="0"/>
    <p:restoredTop sz="94660"/>
  </p:normalViewPr>
  <p:slideViewPr>
    <p:cSldViewPr>
      <p:cViewPr varScale="1">
        <p:scale>
          <a:sx n="80" d="100"/>
          <a:sy n="80" d="100"/>
        </p:scale>
        <p:origin x="-5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28" Type="http://schemas.openxmlformats.org/officeDocument/2006/relationships/customXml" Target="../customXml/item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Relationship Id="rId27" Type="http://schemas.openxmlformats.org/officeDocument/2006/relationships/customXml" Target="../customXml/item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4.png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image" Target="../media/image10.png"/><Relationship Id="rId4" Type="http://schemas.openxmlformats.org/officeDocument/2006/relationships/image" Target="../media/image13.png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image" Target="../media/image16.png"/><Relationship Id="rId4" Type="http://schemas.openxmlformats.org/officeDocument/2006/relationships/image" Target="../media/image19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smtClean="0"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/>
            </a:lvl1pPr>
          </a:lstStyle>
          <a:p>
            <a:pPr>
              <a:defRPr/>
            </a:pPr>
            <a:r>
              <a:rPr lang="en-US" altLang="zh-TW" smtClean="0"/>
              <a:t>【</a:t>
            </a:r>
            <a:r>
              <a:rPr lang="zh-TW" altLang="en-US" smtClean="0"/>
              <a:t>補救教學之低年級</a:t>
            </a:r>
            <a:r>
              <a:rPr lang="en-US" altLang="zh-TW" smtClean="0"/>
              <a:t>】</a:t>
            </a:r>
            <a:r>
              <a:rPr lang="zh-TW" altLang="en-US" smtClean="0"/>
              <a:t>部件識字</a:t>
            </a:r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smtClean="0"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/>
            </a:lvl1pPr>
          </a:lstStyle>
          <a:p>
            <a:pPr>
              <a:defRPr/>
            </a:pPr>
            <a:fld id="{3B5AAA58-29B3-4D99-A694-A69AD6914CEA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新細明體" pitchFamily="18" charset="-120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ea typeface="新細明體" pitchFamily="18" charset="-120"/>
              </a:defRPr>
            </a:lvl1pPr>
          </a:lstStyle>
          <a:p>
            <a:pPr>
              <a:defRPr/>
            </a:pPr>
            <a:r>
              <a:rPr lang="en-US" altLang="zh-TW" smtClean="0"/>
              <a:t>【</a:t>
            </a:r>
            <a:r>
              <a:rPr lang="zh-TW" altLang="en-US" smtClean="0"/>
              <a:t>補救教學之低年級</a:t>
            </a:r>
            <a:r>
              <a:rPr lang="en-US" altLang="zh-TW" smtClean="0"/>
              <a:t>】</a:t>
            </a:r>
            <a:r>
              <a:rPr lang="zh-TW" altLang="en-US" smtClean="0"/>
              <a:t>部件識字</a:t>
            </a:r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TW" altLang="en-US" noProof="0" smtClean="0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73100" y="4686300"/>
            <a:ext cx="5389563" cy="44402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noProof="0" smtClean="0"/>
              <a:t>按一下以編輯母片文字樣式</a:t>
            </a:r>
          </a:p>
          <a:p>
            <a:pPr lvl="1"/>
            <a:r>
              <a:rPr lang="zh-TW" altLang="en-US" noProof="0" smtClean="0"/>
              <a:t>第二層</a:t>
            </a:r>
          </a:p>
          <a:p>
            <a:pPr lvl="2"/>
            <a:r>
              <a:rPr lang="zh-TW" altLang="en-US" noProof="0" smtClean="0"/>
              <a:t>第三層</a:t>
            </a:r>
          </a:p>
          <a:p>
            <a:pPr lvl="3"/>
            <a:r>
              <a:rPr lang="zh-TW" altLang="en-US" noProof="0" smtClean="0"/>
              <a:t>第四層</a:t>
            </a:r>
          </a:p>
          <a:p>
            <a:pPr lvl="4"/>
            <a:r>
              <a:rPr lang="zh-TW" altLang="en-US" noProof="0" smtClean="0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371013"/>
            <a:ext cx="2919413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新細明體" pitchFamily="18" charset="-120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14763" y="9371013"/>
            <a:ext cx="2919412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ea typeface="新細明體" pitchFamily="18" charset="-120"/>
              </a:defRPr>
            </a:lvl1pPr>
          </a:lstStyle>
          <a:p>
            <a:pPr>
              <a:defRPr/>
            </a:pPr>
            <a:fld id="{26CBB0E5-34BF-43D0-8674-ABF01023023C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【</a:t>
            </a:r>
            <a:r>
              <a:rPr lang="zh-TW" altLang="en-US" smtClean="0"/>
              <a:t>補救教學之低年級</a:t>
            </a:r>
            <a:r>
              <a:rPr lang="en-US" altLang="zh-TW" smtClean="0"/>
              <a:t>】</a:t>
            </a:r>
            <a:r>
              <a:rPr lang="zh-TW" altLang="en-US" smtClean="0"/>
              <a:t>部件識字</a:t>
            </a:r>
            <a:endParaRPr lang="zh-TW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5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TW" altLang="en-US" smtClean="0"/>
          </a:p>
        </p:txBody>
      </p:sp>
      <p:sp>
        <p:nvSpPr>
          <p:cNvPr id="5" name="日期版面配置區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【</a:t>
            </a:r>
            <a:r>
              <a:rPr lang="zh-TW" altLang="en-US" smtClean="0"/>
              <a:t>補救教學之低年級</a:t>
            </a:r>
            <a:r>
              <a:rPr lang="en-US" altLang="zh-TW" smtClean="0"/>
              <a:t>】</a:t>
            </a:r>
            <a:r>
              <a:rPr lang="zh-TW" altLang="en-US" smtClean="0"/>
              <a:t>部件識字</a:t>
            </a:r>
            <a:endParaRPr lang="zh-TW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【</a:t>
            </a:r>
            <a:r>
              <a:rPr lang="zh-TW" altLang="en-US" smtClean="0"/>
              <a:t>補救教學之低年級</a:t>
            </a:r>
            <a:r>
              <a:rPr lang="en-US" altLang="zh-TW" smtClean="0"/>
              <a:t>】</a:t>
            </a:r>
            <a:r>
              <a:rPr lang="zh-TW" altLang="en-US" smtClean="0"/>
              <a:t>部件識字</a:t>
            </a:r>
            <a:endParaRPr lang="zh-TW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LOGO決定 - 複製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913" y="2924175"/>
            <a:ext cx="6553200" cy="393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 b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 dirty="0"/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F71657-25D6-4845-AD48-0718BDD1189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LOGO決定 - 複製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77050" y="0"/>
            <a:ext cx="2266950" cy="141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1">
                <a:latin typeface="微軟正黑體" pitchFamily="34" charset="-120"/>
                <a:ea typeface="微軟正黑體" pitchFamily="34" charset="-120"/>
              </a:defRPr>
            </a:lvl1pPr>
            <a:lvl2pPr>
              <a:defRPr b="1">
                <a:latin typeface="微軟正黑體" pitchFamily="34" charset="-120"/>
                <a:ea typeface="微軟正黑體" pitchFamily="34" charset="-120"/>
              </a:defRPr>
            </a:lvl2pPr>
            <a:lvl3pPr>
              <a:defRPr b="1">
                <a:latin typeface="微軟正黑體" pitchFamily="34" charset="-120"/>
                <a:ea typeface="微軟正黑體" pitchFamily="34" charset="-120"/>
              </a:defRPr>
            </a:lvl3pPr>
            <a:lvl4pPr>
              <a:defRPr b="1">
                <a:latin typeface="微軟正黑體" pitchFamily="34" charset="-120"/>
                <a:ea typeface="微軟正黑體" pitchFamily="34" charset="-120"/>
              </a:defRPr>
            </a:lvl4pPr>
            <a:lvl5pPr>
              <a:defRPr b="1">
                <a:latin typeface="微軟正黑體" pitchFamily="34" charset="-120"/>
                <a:ea typeface="微軟正黑體" pitchFamily="34" charset="-120"/>
              </a:defRPr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1F40EE-5229-4F9A-B722-3A73B906B6B3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LOGO決定 - 複製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35600" y="1773238"/>
            <a:ext cx="3284538" cy="201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>
                <a:latin typeface="微軟正黑體" pitchFamily="34" charset="-120"/>
                <a:ea typeface="微軟正黑體" pitchFamily="34" charset="-120"/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55576" y="2924944"/>
            <a:ext cx="7772400" cy="1500187"/>
          </a:xfrm>
        </p:spPr>
        <p:txBody>
          <a:bodyPr anchor="b"/>
          <a:lstStyle>
            <a:lvl1pPr marL="0" indent="0"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7E7399-023E-4062-AD17-B77DBC4E28AD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LOGO決定 - 複製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77050" y="0"/>
            <a:ext cx="2266950" cy="141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>
                <a:latin typeface="微軟正黑體" pitchFamily="34" charset="-120"/>
                <a:ea typeface="微軟正黑體" pitchFamily="34" charset="-120"/>
              </a:defRPr>
            </a:lvl1pPr>
            <a:lvl2pPr>
              <a:defRPr sz="2400">
                <a:latin typeface="微軟正黑體" pitchFamily="34" charset="-120"/>
                <a:ea typeface="微軟正黑體" pitchFamily="34" charset="-120"/>
              </a:defRPr>
            </a:lvl2pPr>
            <a:lvl3pPr>
              <a:defRPr sz="2000">
                <a:latin typeface="微軟正黑體" pitchFamily="34" charset="-120"/>
                <a:ea typeface="微軟正黑體" pitchFamily="34" charset="-120"/>
              </a:defRPr>
            </a:lvl3pPr>
            <a:lvl4pPr>
              <a:defRPr sz="1800">
                <a:latin typeface="微軟正黑體" pitchFamily="34" charset="-120"/>
                <a:ea typeface="微軟正黑體" pitchFamily="34" charset="-120"/>
              </a:defRPr>
            </a:lvl4pPr>
            <a:lvl5pPr>
              <a:defRPr sz="1800">
                <a:latin typeface="微軟正黑體" pitchFamily="34" charset="-120"/>
                <a:ea typeface="微軟正黑體" pitchFamily="34" charset="-12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>
                <a:latin typeface="微軟正黑體" pitchFamily="34" charset="-120"/>
                <a:ea typeface="微軟正黑體" pitchFamily="34" charset="-120"/>
              </a:defRPr>
            </a:lvl1pPr>
            <a:lvl2pPr>
              <a:defRPr sz="2400">
                <a:latin typeface="微軟正黑體" pitchFamily="34" charset="-120"/>
                <a:ea typeface="微軟正黑體" pitchFamily="34" charset="-120"/>
              </a:defRPr>
            </a:lvl2pPr>
            <a:lvl3pPr>
              <a:defRPr sz="2000">
                <a:latin typeface="微軟正黑體" pitchFamily="34" charset="-120"/>
                <a:ea typeface="微軟正黑體" pitchFamily="34" charset="-120"/>
              </a:defRPr>
            </a:lvl3pPr>
            <a:lvl4pPr>
              <a:defRPr sz="1800">
                <a:latin typeface="微軟正黑體" pitchFamily="34" charset="-120"/>
                <a:ea typeface="微軟正黑體" pitchFamily="34" charset="-120"/>
              </a:defRPr>
            </a:lvl4pPr>
            <a:lvl5pPr>
              <a:defRPr sz="1800">
                <a:latin typeface="微軟正黑體" pitchFamily="34" charset="-120"/>
                <a:ea typeface="微軟正黑體" pitchFamily="34" charset="-12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4BB06E-235E-459D-A3E8-EE355630925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LOGO決定 - 複製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77050" y="0"/>
            <a:ext cx="2266950" cy="141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>
                <a:latin typeface="微軟正黑體" pitchFamily="34" charset="-120"/>
                <a:ea typeface="微軟正黑體" pitchFamily="34" charset="-12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>
                <a:latin typeface="微軟正黑體" pitchFamily="34" charset="-120"/>
                <a:ea typeface="微軟正黑體" pitchFamily="34" charset="-120"/>
              </a:defRPr>
            </a:lvl1pPr>
            <a:lvl2pPr>
              <a:defRPr sz="2000">
                <a:latin typeface="微軟正黑體" pitchFamily="34" charset="-120"/>
                <a:ea typeface="微軟正黑體" pitchFamily="34" charset="-120"/>
              </a:defRPr>
            </a:lvl2pPr>
            <a:lvl3pPr>
              <a:defRPr sz="1800">
                <a:latin typeface="微軟正黑體" pitchFamily="34" charset="-120"/>
                <a:ea typeface="微軟正黑體" pitchFamily="34" charset="-120"/>
              </a:defRPr>
            </a:lvl3pPr>
            <a:lvl4pPr>
              <a:defRPr sz="1600">
                <a:latin typeface="微軟正黑體" pitchFamily="34" charset="-120"/>
                <a:ea typeface="微軟正黑體" pitchFamily="34" charset="-120"/>
              </a:defRPr>
            </a:lvl4pPr>
            <a:lvl5pPr>
              <a:defRPr sz="1600">
                <a:latin typeface="微軟正黑體" pitchFamily="34" charset="-120"/>
                <a:ea typeface="微軟正黑體" pitchFamily="34" charset="-12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>
                <a:latin typeface="微軟正黑體" pitchFamily="34" charset="-120"/>
                <a:ea typeface="微軟正黑體" pitchFamily="34" charset="-12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>
                <a:latin typeface="微軟正黑體" pitchFamily="34" charset="-120"/>
                <a:ea typeface="微軟正黑體" pitchFamily="34" charset="-120"/>
              </a:defRPr>
            </a:lvl1pPr>
            <a:lvl2pPr>
              <a:defRPr sz="2000">
                <a:latin typeface="微軟正黑體" pitchFamily="34" charset="-120"/>
                <a:ea typeface="微軟正黑體" pitchFamily="34" charset="-120"/>
              </a:defRPr>
            </a:lvl2pPr>
            <a:lvl3pPr>
              <a:defRPr sz="1800">
                <a:latin typeface="微軟正黑體" pitchFamily="34" charset="-120"/>
                <a:ea typeface="微軟正黑體" pitchFamily="34" charset="-120"/>
              </a:defRPr>
            </a:lvl3pPr>
            <a:lvl4pPr>
              <a:defRPr sz="1600">
                <a:latin typeface="微軟正黑體" pitchFamily="34" charset="-120"/>
                <a:ea typeface="微軟正黑體" pitchFamily="34" charset="-120"/>
              </a:defRPr>
            </a:lvl4pPr>
            <a:lvl5pPr>
              <a:defRPr sz="1600">
                <a:latin typeface="微軟正黑體" pitchFamily="34" charset="-120"/>
                <a:ea typeface="微軟正黑體" pitchFamily="34" charset="-12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8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0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B9CB7F-15D3-4AE4-B4E1-1BFC109D225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LOGO決定 - 複製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77050" y="0"/>
            <a:ext cx="2266950" cy="141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4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507F33-1F6E-45BA-9D4C-6FF55FC9948E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LOGO決定 - 複製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77050" y="0"/>
            <a:ext cx="2266950" cy="141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F5982E-9965-459C-BD58-10AC38A9EF5D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LOGO決定 - 複製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77050" y="0"/>
            <a:ext cx="2266950" cy="141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>
                <a:latin typeface="微軟正黑體" pitchFamily="34" charset="-120"/>
                <a:ea typeface="微軟正黑體" pitchFamily="34" charset="-120"/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>
                <a:latin typeface="微軟正黑體" pitchFamily="34" charset="-120"/>
                <a:ea typeface="微軟正黑體" pitchFamily="34" charset="-120"/>
              </a:defRPr>
            </a:lvl1pPr>
            <a:lvl2pPr>
              <a:defRPr sz="2800">
                <a:latin typeface="微軟正黑體" pitchFamily="34" charset="-120"/>
                <a:ea typeface="微軟正黑體" pitchFamily="34" charset="-120"/>
              </a:defRPr>
            </a:lvl2pPr>
            <a:lvl3pPr>
              <a:defRPr sz="2400">
                <a:latin typeface="微軟正黑體" pitchFamily="34" charset="-120"/>
                <a:ea typeface="微軟正黑體" pitchFamily="34" charset="-120"/>
              </a:defRPr>
            </a:lvl3pPr>
            <a:lvl4pPr>
              <a:defRPr sz="2000">
                <a:latin typeface="微軟正黑體" pitchFamily="34" charset="-120"/>
                <a:ea typeface="微軟正黑體" pitchFamily="34" charset="-120"/>
              </a:defRPr>
            </a:lvl4pPr>
            <a:lvl5pPr>
              <a:defRPr sz="2000">
                <a:latin typeface="微軟正黑體" pitchFamily="34" charset="-120"/>
                <a:ea typeface="微軟正黑體" pitchFamily="34" charset="-12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>
                <a:latin typeface="微軟正黑體" pitchFamily="34" charset="-120"/>
                <a:ea typeface="微軟正黑體" pitchFamily="34" charset="-12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10C2C9-946B-4B61-BA39-05D7AC2FA45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LOGO決定 - 複製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77050" y="0"/>
            <a:ext cx="2266950" cy="141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>
                <a:effectLst/>
                <a:latin typeface="微軟正黑體" pitchFamily="34" charset="-120"/>
                <a:ea typeface="微軟正黑體" pitchFamily="34" charset="-120"/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 b="1">
                <a:effectLst/>
                <a:latin typeface="微軟正黑體" pitchFamily="34" charset="-120"/>
                <a:ea typeface="微軟正黑體" pitchFamily="34" charset="-12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zh-TW" altLang="en-US" noProof="0" smtClean="0"/>
              <a:t>按一下圖示以新增圖片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 b="1">
                <a:effectLst/>
                <a:latin typeface="微軟正黑體" pitchFamily="34" charset="-120"/>
                <a:ea typeface="微軟正黑體" pitchFamily="34" charset="-12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88F217-E7F8-4142-809F-711A25C972AA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LOGO決定 - 複製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77050" y="0"/>
            <a:ext cx="2266950" cy="141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latin typeface="微軟正黑體" pitchFamily="34" charset="-120"/>
                <a:ea typeface="微軟正黑體" pitchFamily="34" charset="-120"/>
              </a:defRPr>
            </a:lvl1pPr>
            <a:lvl2pPr>
              <a:defRPr>
                <a:latin typeface="微軟正黑體" pitchFamily="34" charset="-120"/>
                <a:ea typeface="微軟正黑體" pitchFamily="34" charset="-120"/>
              </a:defRPr>
            </a:lvl2pPr>
            <a:lvl3pPr>
              <a:defRPr>
                <a:latin typeface="微軟正黑體" pitchFamily="34" charset="-120"/>
                <a:ea typeface="微軟正黑體" pitchFamily="34" charset="-120"/>
              </a:defRPr>
            </a:lvl3pPr>
            <a:lvl4pPr>
              <a:defRPr>
                <a:latin typeface="微軟正黑體" pitchFamily="34" charset="-120"/>
                <a:ea typeface="微軟正黑體" pitchFamily="34" charset="-120"/>
              </a:defRPr>
            </a:lvl4pPr>
            <a:lvl5pPr>
              <a:defRPr>
                <a:latin typeface="微軟正黑體" pitchFamily="34" charset="-120"/>
                <a:ea typeface="微軟正黑體" pitchFamily="34" charset="-120"/>
              </a:defRPr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CED52C-9C71-483B-868E-C305D25AB30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LOGO決定 - 複製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77050" y="0"/>
            <a:ext cx="2266950" cy="141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>
              <a:defRPr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lvl1pPr>
              <a:defRPr>
                <a:latin typeface="微軟正黑體" pitchFamily="34" charset="-120"/>
                <a:ea typeface="微軟正黑體" pitchFamily="34" charset="-120"/>
              </a:defRPr>
            </a:lvl1pPr>
            <a:lvl2pPr>
              <a:defRPr>
                <a:latin typeface="微軟正黑體" pitchFamily="34" charset="-120"/>
                <a:ea typeface="微軟正黑體" pitchFamily="34" charset="-120"/>
              </a:defRPr>
            </a:lvl2pPr>
            <a:lvl3pPr>
              <a:defRPr>
                <a:latin typeface="微軟正黑體" pitchFamily="34" charset="-120"/>
                <a:ea typeface="微軟正黑體" pitchFamily="34" charset="-120"/>
              </a:defRPr>
            </a:lvl3pPr>
            <a:lvl4pPr>
              <a:defRPr>
                <a:latin typeface="微軟正黑體" pitchFamily="34" charset="-120"/>
                <a:ea typeface="微軟正黑體" pitchFamily="34" charset="-120"/>
              </a:defRPr>
            </a:lvl4pPr>
            <a:lvl5pPr>
              <a:defRPr>
                <a:latin typeface="微軟正黑體" pitchFamily="34" charset="-120"/>
                <a:ea typeface="微軟正黑體" pitchFamily="34" charset="-120"/>
              </a:defRPr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CBEF5F-FF87-49D0-B23F-5648FB9A624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4099" name="文字版面配置區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17FE9646-C9BE-496D-BA45-7BEDC15F6AA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65" r:id="rId2"/>
    <p:sldLayoutId id="2147483766" r:id="rId3"/>
    <p:sldLayoutId id="2147483767" r:id="rId4"/>
    <p:sldLayoutId id="2147483768" r:id="rId5"/>
    <p:sldLayoutId id="2147483769" r:id="rId6"/>
    <p:sldLayoutId id="2147483770" r:id="rId7"/>
    <p:sldLayoutId id="2147483771" r:id="rId8"/>
    <p:sldLayoutId id="2147483772" r:id="rId9"/>
    <p:sldLayoutId id="2147483773" r:id="rId10"/>
    <p:sldLayoutId id="2147483774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微軟正黑體" pitchFamily="34" charset="-120"/>
          <a:ea typeface="微軟正黑體" pitchFamily="34" charset="-120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微軟正黑體" pitchFamily="34" charset="-120"/>
          <a:ea typeface="微軟正黑體" pitchFamily="34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微軟正黑體" pitchFamily="34" charset="-120"/>
          <a:ea typeface="微軟正黑體" pitchFamily="34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微軟正黑體" pitchFamily="34" charset="-120"/>
          <a:ea typeface="微軟正黑體" pitchFamily="34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微軟正黑體" pitchFamily="34" charset="-120"/>
          <a:ea typeface="微軟正黑體" pitchFamily="34" charset="-12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微軟正黑體" pitchFamily="34" charset="-120"/>
          <a:ea typeface="微軟正黑體" pitchFamily="34" charset="-12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微軟正黑體" pitchFamily="34" charset="-120"/>
          <a:ea typeface="微軟正黑體" pitchFamily="34" charset="-12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微軟正黑體" pitchFamily="34" charset="-120"/>
          <a:ea typeface="微軟正黑體" pitchFamily="34" charset="-12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微軟正黑體" pitchFamily="34" charset="-120"/>
          <a:ea typeface="微軟正黑體" pitchFamily="34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微軟正黑體" pitchFamily="34" charset="-120"/>
          <a:ea typeface="微軟正黑體" pitchFamily="34" charset="-120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微軟正黑體" pitchFamily="34" charset="-120"/>
          <a:ea typeface="微軟正黑體" pitchFamily="34" charset="-12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微軟正黑體" pitchFamily="34" charset="-120"/>
          <a:ea typeface="微軟正黑體" pitchFamily="34" charset="-12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微軟正黑體" pitchFamily="34" charset="-120"/>
          <a:ea typeface="微軟正黑體" pitchFamily="34" charset="-12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微軟正黑體" pitchFamily="34" charset="-120"/>
          <a:ea typeface="微軟正黑體" pitchFamily="34" charset="-120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4.bin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oleObject" Target="../embeddings/oleObject7.bin"/><Relationship Id="rId7" Type="http://schemas.openxmlformats.org/officeDocument/2006/relationships/image" Target="../media/image1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10.bin"/><Relationship Id="rId5" Type="http://schemas.openxmlformats.org/officeDocument/2006/relationships/oleObject" Target="../embeddings/oleObject9.bin"/><Relationship Id="rId4" Type="http://schemas.openxmlformats.org/officeDocument/2006/relationships/oleObject" Target="../embeddings/oleObject8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&#35672;&#23383;&#22577;&#21578;&#24433;&#29255;/9-2.avi" TargetMode="External"/><Relationship Id="rId2" Type="http://schemas.openxmlformats.org/officeDocument/2006/relationships/hyperlink" Target="&#35672;&#23383;&#22577;&#21578;&#24433;&#29255;/9-1.avi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&#35672;&#23383;&#22577;&#21578;&#24433;&#29255;/9-3.avi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12.xml"/><Relationship Id="rId2" Type="http://schemas.openxmlformats.org/officeDocument/2006/relationships/slide" Target="slide1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" Target="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13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slide" Target="slide15.xml"/><Relationship Id="rId4" Type="http://schemas.openxmlformats.org/officeDocument/2006/relationships/slide" Target="slide1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7" Type="http://schemas.openxmlformats.org/officeDocument/2006/relationships/slide" Target="slide12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14.bin"/><Relationship Id="rId5" Type="http://schemas.openxmlformats.org/officeDocument/2006/relationships/oleObject" Target="../embeddings/oleObject13.bin"/><Relationship Id="rId4" Type="http://schemas.openxmlformats.org/officeDocument/2006/relationships/oleObject" Target="../embeddings/oleObject12.bin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" Target="slide12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" Target="slide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&#35672;&#23383;&#22577;&#21578;&#24433;&#29255;/19-1.avi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hyperlink" Target="&#35672;&#23383;&#22577;&#21578;&#24433;&#29255;/19-4.avi" TargetMode="External"/><Relationship Id="rId5" Type="http://schemas.openxmlformats.org/officeDocument/2006/relationships/hyperlink" Target="&#35672;&#23383;&#22577;&#21578;&#24433;&#29255;/19-3.avi" TargetMode="External"/><Relationship Id="rId4" Type="http://schemas.openxmlformats.org/officeDocument/2006/relationships/hyperlink" Target="&#35672;&#23383;&#22577;&#21578;&#24433;&#29255;/19-2.avi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3568" y="908720"/>
            <a:ext cx="7772400" cy="1470025"/>
          </a:xfrm>
        </p:spPr>
        <p:txBody>
          <a:bodyPr/>
          <a:lstStyle/>
          <a:p>
            <a:pPr eaLnBrk="1" hangingPunct="1">
              <a:defRPr/>
            </a:pPr>
            <a:r>
              <a:rPr lang="zh-TW" altLang="en-US" sz="5000" dirty="0" smtClean="0">
                <a:solidFill>
                  <a:srgbClr val="000099"/>
                </a:solidFill>
                <a:ea typeface="標楷體" pitchFamily="65" charset="-120"/>
              </a:rPr>
              <a:t>部件識字策略教材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403648" y="2420888"/>
            <a:ext cx="6400800" cy="1752600"/>
          </a:xfrm>
          <a:noFill/>
        </p:spPr>
        <p:txBody>
          <a:bodyPr/>
          <a:lstStyle/>
          <a:p>
            <a:pPr eaLnBrk="1" hangingPunct="1"/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新北市低年級組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8F71657-25D6-4845-AD48-0718BDD1189F}" type="slidenum">
              <a:rPr lang="en-US" altLang="zh-TW" smtClean="0"/>
              <a:pPr>
                <a:defRPr/>
              </a:pPr>
              <a:t>1</a:t>
            </a:fld>
            <a:endParaRPr lang="en-US" altLang="zh-TW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0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/>
      <p:bldP spid="2052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TW" altLang="en-US" dirty="0"/>
              <a:t>設計緣由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11188" y="1557338"/>
            <a:ext cx="3960812" cy="4525962"/>
          </a:xfrm>
        </p:spPr>
        <p:txBody>
          <a:bodyPr>
            <a:normAutofit fontScale="85000" lnSpcReduction="20000"/>
          </a:bodyPr>
          <a:lstStyle/>
          <a:p>
            <a:pPr eaLnBrk="1" hangingPunct="1">
              <a:buFont typeface="Arial" pitchFamily="34" charset="0"/>
              <a:buChar char="•"/>
              <a:defRPr/>
            </a:pPr>
            <a:r>
              <a:rPr lang="zh-TW" altLang="en-US" dirty="0"/>
              <a:t>教學對象</a:t>
            </a:r>
            <a:r>
              <a:rPr lang="zh-TW" altLang="en-US" dirty="0" smtClean="0"/>
              <a:t>：低年級</a:t>
            </a:r>
            <a:endParaRPr lang="en-US" altLang="zh-TW" dirty="0" smtClean="0"/>
          </a:p>
          <a:p>
            <a:pPr eaLnBrk="1" hangingPunct="1">
              <a:buFont typeface="Arial" pitchFamily="34" charset="0"/>
              <a:buChar char="•"/>
              <a:defRPr/>
            </a:pPr>
            <a:r>
              <a:rPr lang="en-US" altLang="zh-TW" dirty="0"/>
              <a:t>1.</a:t>
            </a:r>
            <a:r>
              <a:rPr lang="zh-TW" altLang="zh-TW" dirty="0"/>
              <a:t>學生在二上第三單元以前的學習中已有合體字的經驗和部首概念</a:t>
            </a:r>
          </a:p>
          <a:p>
            <a:pPr eaLnBrk="1" hangingPunct="1">
              <a:buFont typeface="Arial" pitchFamily="34" charset="0"/>
              <a:buChar char="•"/>
              <a:defRPr/>
            </a:pPr>
            <a:r>
              <a:rPr lang="en-US" altLang="zh-TW" dirty="0"/>
              <a:t>2.</a:t>
            </a:r>
            <a:r>
              <a:rPr lang="zh-TW" altLang="zh-TW" dirty="0"/>
              <a:t>能朗讀已教過的課文</a:t>
            </a:r>
          </a:p>
          <a:p>
            <a:pPr eaLnBrk="1" hangingPunct="1">
              <a:buFont typeface="Arial" pitchFamily="34" charset="0"/>
              <a:buChar char="•"/>
              <a:defRPr/>
            </a:pPr>
            <a:r>
              <a:rPr lang="en-US" altLang="zh-TW" dirty="0"/>
              <a:t>3.</a:t>
            </a:r>
            <a:r>
              <a:rPr lang="zh-TW" altLang="zh-TW" dirty="0"/>
              <a:t>已學習過人部以及手部的字</a:t>
            </a:r>
          </a:p>
          <a:p>
            <a:pPr eaLnBrk="1" hangingPunct="1">
              <a:buFont typeface="Arial" pitchFamily="34" charset="0"/>
              <a:buChar char="•"/>
              <a:defRPr/>
            </a:pPr>
            <a:r>
              <a:rPr lang="en-US" altLang="zh-TW" dirty="0"/>
              <a:t>4.</a:t>
            </a:r>
            <a:r>
              <a:rPr lang="zh-TW" altLang="zh-TW" dirty="0"/>
              <a:t>已學過部首，但不一定會分辨和運用</a:t>
            </a:r>
          </a:p>
          <a:p>
            <a:pPr eaLnBrk="1" hangingPunct="1">
              <a:buFont typeface="Arial" pitchFamily="34" charset="0"/>
              <a:buChar char="•"/>
              <a:defRPr/>
            </a:pPr>
            <a:r>
              <a:rPr lang="en-US" altLang="zh-TW" dirty="0"/>
              <a:t>5.</a:t>
            </a:r>
            <a:r>
              <a:rPr lang="zh-TW" altLang="zh-TW" dirty="0"/>
              <a:t>未曾學習過「部件辨識－部首」策略</a:t>
            </a:r>
            <a:endParaRPr lang="zh-TW" altLang="en-US" dirty="0"/>
          </a:p>
        </p:txBody>
      </p:sp>
      <p:sp>
        <p:nvSpPr>
          <p:cNvPr id="4" name="內容版面配置區 2"/>
          <p:cNvSpPr txBox="1">
            <a:spLocks/>
          </p:cNvSpPr>
          <p:nvPr/>
        </p:nvSpPr>
        <p:spPr bwMode="auto">
          <a:xfrm>
            <a:off x="4724400" y="1484313"/>
            <a:ext cx="3960813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>
            <a:normAutofit fontScale="92500" lnSpcReduction="20000"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b="1" kern="120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b="1" kern="120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b="1" kern="120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b="1" kern="120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b="1" kern="120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zh-TW" altLang="en-US" dirty="0"/>
              <a:t>教學</a:t>
            </a:r>
            <a:r>
              <a:rPr lang="zh-TW" altLang="en-US" dirty="0" smtClean="0"/>
              <a:t>策略</a:t>
            </a:r>
            <a:endParaRPr lang="en-US" altLang="zh-TW" dirty="0" smtClean="0"/>
          </a:p>
          <a:p>
            <a:pPr marL="0" indent="0">
              <a:buFont typeface="Arial" charset="0"/>
              <a:buNone/>
              <a:defRPr/>
            </a:pPr>
            <a:r>
              <a:rPr lang="zh-TW" altLang="en-US" dirty="0" smtClean="0"/>
              <a:t>       識字策略</a:t>
            </a:r>
            <a:endParaRPr lang="en-US" altLang="zh-TW" dirty="0" smtClean="0"/>
          </a:p>
          <a:p>
            <a:pPr marL="0" indent="0">
              <a:buFont typeface="Arial" charset="0"/>
              <a:buNone/>
              <a:defRPr/>
            </a:pPr>
            <a:r>
              <a:rPr lang="zh-TW" altLang="en-US" dirty="0" smtClean="0"/>
              <a:t>           *</a:t>
            </a:r>
            <a:r>
              <a:rPr lang="zh-TW" altLang="en-US" dirty="0"/>
              <a:t>部件辨識</a:t>
            </a:r>
            <a:endParaRPr lang="en-US" altLang="zh-TW" dirty="0" smtClean="0"/>
          </a:p>
          <a:p>
            <a:pPr marL="0" indent="0">
              <a:buFont typeface="Arial" charset="0"/>
              <a:buNone/>
              <a:defRPr/>
            </a:pPr>
            <a:r>
              <a:rPr lang="zh-TW" altLang="en-US" dirty="0" smtClean="0"/>
              <a:t>文本</a:t>
            </a:r>
            <a:endParaRPr lang="en-US" altLang="zh-TW" dirty="0" smtClean="0"/>
          </a:p>
          <a:p>
            <a:pPr marL="0" indent="0">
              <a:buFont typeface="Arial" charset="0"/>
              <a:buNone/>
              <a:defRPr/>
            </a:pPr>
            <a:r>
              <a:rPr lang="zh-TW" altLang="en-US" dirty="0" smtClean="0"/>
              <a:t>（康軒第三冊）</a:t>
            </a:r>
            <a:endParaRPr lang="en-US" altLang="zh-TW" dirty="0"/>
          </a:p>
          <a:p>
            <a:pPr lvl="1">
              <a:defRPr/>
            </a:pPr>
            <a:r>
              <a:rPr lang="en-US" altLang="zh-TW" dirty="0" smtClean="0"/>
              <a:t>L9</a:t>
            </a:r>
            <a:r>
              <a:rPr lang="zh-TW" altLang="en-US" dirty="0" smtClean="0"/>
              <a:t>、等兔子的農夫</a:t>
            </a:r>
            <a:endParaRPr lang="en-US" altLang="zh-TW" dirty="0" smtClean="0"/>
          </a:p>
          <a:p>
            <a:pPr lvl="1">
              <a:defRPr/>
            </a:pPr>
            <a:r>
              <a:rPr lang="en-US" altLang="zh-TW" dirty="0" smtClean="0"/>
              <a:t>L10</a:t>
            </a:r>
            <a:r>
              <a:rPr lang="zh-TW" altLang="en-US" dirty="0"/>
              <a:t> 、</a:t>
            </a:r>
            <a:r>
              <a:rPr lang="zh-TW" altLang="en-US" dirty="0" smtClean="0"/>
              <a:t>千人糕</a:t>
            </a:r>
            <a:endParaRPr lang="en-US" altLang="zh-TW" dirty="0"/>
          </a:p>
          <a:p>
            <a:pPr marL="0" indent="0">
              <a:buFont typeface="Arial" charset="0"/>
              <a:buNone/>
              <a:defRPr/>
            </a:pPr>
            <a:r>
              <a:rPr lang="zh-TW" altLang="en-US" dirty="0"/>
              <a:t>（康軒</a:t>
            </a:r>
            <a:r>
              <a:rPr lang="zh-TW" altLang="en-US" dirty="0" smtClean="0"/>
              <a:t>第四冊</a:t>
            </a:r>
            <a:r>
              <a:rPr lang="zh-TW" altLang="en-US" dirty="0"/>
              <a:t>）</a:t>
            </a:r>
            <a:endParaRPr lang="en-US" altLang="zh-TW" dirty="0"/>
          </a:p>
          <a:p>
            <a:pPr lvl="1">
              <a:defRPr/>
            </a:pPr>
            <a:r>
              <a:rPr lang="en-US" altLang="zh-TW" dirty="0" smtClean="0"/>
              <a:t>L4</a:t>
            </a:r>
            <a:r>
              <a:rPr lang="zh-TW" altLang="en-US" dirty="0" smtClean="0"/>
              <a:t>、多多找到了</a:t>
            </a:r>
            <a:endParaRPr lang="en-US" altLang="zh-TW" dirty="0" smtClean="0"/>
          </a:p>
          <a:p>
            <a:pPr lvl="1">
              <a:defRPr/>
            </a:pPr>
            <a:r>
              <a:rPr lang="en-US" altLang="zh-TW" dirty="0" smtClean="0"/>
              <a:t>L5</a:t>
            </a:r>
            <a:r>
              <a:rPr lang="zh-TW" altLang="en-US" dirty="0" smtClean="0"/>
              <a:t> 、走過小巷</a:t>
            </a:r>
            <a:endParaRPr lang="zh-TW" altLang="en-US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1F40EE-5229-4F9A-B722-3A73B906B6B3}" type="slidenum">
              <a:rPr lang="en-US" altLang="zh-TW" smtClean="0"/>
              <a:pPr>
                <a:defRPr/>
              </a:pPr>
              <a:t>2</a:t>
            </a:fld>
            <a:endParaRPr lang="en-US" altLang="zh-TW"/>
          </a:p>
        </p:txBody>
      </p:sp>
    </p:spTree>
  </p:cSld>
  <p:clrMapOvr>
    <a:masterClrMapping/>
  </p:clrMapOvr>
  <p:transition spd="slow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TW" altLang="en-US" dirty="0"/>
              <a:t>教學目標</a:t>
            </a:r>
          </a:p>
        </p:txBody>
      </p:sp>
      <p:sp>
        <p:nvSpPr>
          <p:cNvPr id="18435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 smtClean="0"/>
              <a:t>1.</a:t>
            </a:r>
            <a:r>
              <a:rPr lang="zh-TW" altLang="zh-TW" smtClean="0"/>
              <a:t>能找出字的部首</a:t>
            </a:r>
          </a:p>
          <a:p>
            <a:pPr eaLnBrk="1" hangingPunct="1"/>
            <a:r>
              <a:rPr lang="en-US" altLang="zh-TW" smtClean="0"/>
              <a:t>2.</a:t>
            </a:r>
            <a:r>
              <a:rPr lang="zh-TW" altLang="zh-TW" smtClean="0"/>
              <a:t>能瞭解部首的意涵</a:t>
            </a:r>
          </a:p>
          <a:p>
            <a:pPr eaLnBrk="1" hangingPunct="1"/>
            <a:r>
              <a:rPr lang="en-US" altLang="zh-TW" smtClean="0"/>
              <a:t>3.</a:t>
            </a:r>
            <a:r>
              <a:rPr lang="zh-TW" altLang="zh-TW" smtClean="0"/>
              <a:t>能類化部首和字義的關係</a:t>
            </a:r>
            <a:endParaRPr lang="en-US" altLang="zh-TW" smtClean="0"/>
          </a:p>
          <a:p>
            <a:pPr eaLnBrk="1" hangingPunct="1"/>
            <a:r>
              <a:rPr lang="en-US" altLang="zh-TW" smtClean="0"/>
              <a:t>4.</a:t>
            </a:r>
            <a:r>
              <a:rPr lang="zh-TW" altLang="en-US" smtClean="0"/>
              <a:t>能</a:t>
            </a:r>
            <a:r>
              <a:rPr lang="zh-TW" altLang="zh-TW" smtClean="0"/>
              <a:t>運用部首表義策略</a:t>
            </a:r>
            <a:r>
              <a:rPr lang="zh-TW" altLang="en-US" smtClean="0"/>
              <a:t>學習新字</a:t>
            </a:r>
            <a:endParaRPr lang="en-US" altLang="zh-TW" smtClean="0"/>
          </a:p>
          <a:p>
            <a:pPr eaLnBrk="1" hangingPunct="1"/>
            <a:r>
              <a:rPr lang="en-US" altLang="zh-TW" smtClean="0"/>
              <a:t>5.</a:t>
            </a:r>
            <a:r>
              <a:rPr lang="zh-TW" altLang="zh-TW" smtClean="0"/>
              <a:t>能運用部首表義策略，從形近字選出正確的字</a:t>
            </a:r>
            <a:endParaRPr lang="zh-TW" altLang="en-US" smtClean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1F40EE-5229-4F9A-B722-3A73B906B6B3}" type="slidenum">
              <a:rPr lang="en-US" altLang="zh-TW" smtClean="0"/>
              <a:pPr>
                <a:defRPr/>
              </a:pPr>
              <a:t>3</a:t>
            </a:fld>
            <a:endParaRPr lang="en-US" altLang="zh-TW"/>
          </a:p>
        </p:txBody>
      </p:sp>
    </p:spTree>
  </p:cSld>
  <p:clrMapOvr>
    <a:masterClrMapping/>
  </p:clrMapOvr>
  <p:transition spd="slow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5"/>
          <p:cNvSpPr>
            <a:spLocks noGrp="1" noChangeArrowheads="1"/>
          </p:cNvSpPr>
          <p:nvPr>
            <p:ph sz="half" idx="1"/>
          </p:nvPr>
        </p:nvSpPr>
        <p:spPr>
          <a:xfrm>
            <a:off x="684213" y="1464025"/>
            <a:ext cx="4038600" cy="4525963"/>
          </a:xfrm>
        </p:spPr>
        <p:txBody>
          <a:bodyPr/>
          <a:lstStyle/>
          <a:p>
            <a:pPr eaLnBrk="1" hangingPunct="1">
              <a:lnSpc>
                <a:spcPts val="2500"/>
              </a:lnSpc>
              <a:buFontTx/>
              <a:buNone/>
            </a:pPr>
            <a:r>
              <a:rPr lang="en-US" altLang="zh-TW" b="1" dirty="0" smtClean="0">
                <a:ea typeface="標楷體" pitchFamily="65" charset="-120"/>
              </a:rPr>
              <a:t>      </a:t>
            </a:r>
            <a:r>
              <a:rPr lang="en-US" altLang="zh-TW" b="1" dirty="0" smtClean="0"/>
              <a:t>【</a:t>
            </a:r>
            <a:r>
              <a:rPr lang="zh-TW" altLang="en-US" b="1" dirty="0" smtClean="0">
                <a:ea typeface="標楷體" pitchFamily="65" charset="-120"/>
              </a:rPr>
              <a:t>教學程序</a:t>
            </a:r>
            <a:r>
              <a:rPr lang="en-US" altLang="zh-TW" b="1" dirty="0" smtClean="0"/>
              <a:t>】</a:t>
            </a:r>
            <a:endParaRPr lang="en-US" altLang="zh-TW" b="1" dirty="0" smtClean="0">
              <a:ea typeface="標楷體" pitchFamily="65" charset="-120"/>
            </a:endParaRPr>
          </a:p>
          <a:p>
            <a:pPr eaLnBrk="1" hangingPunct="1">
              <a:lnSpc>
                <a:spcPts val="3000"/>
              </a:lnSpc>
              <a:spcBef>
                <a:spcPct val="50000"/>
              </a:spcBef>
              <a:buFontTx/>
              <a:buNone/>
            </a:pPr>
            <a:r>
              <a:rPr lang="en-US" altLang="zh-TW" sz="2000" b="1" dirty="0" smtClean="0">
                <a:latin typeface="標楷體" pitchFamily="65" charset="-120"/>
                <a:ea typeface="標楷體" pitchFamily="65" charset="-120"/>
              </a:rPr>
              <a:t> </a:t>
            </a:r>
            <a:r>
              <a:rPr lang="zh-TW" altLang="en-US" sz="2000" b="1" dirty="0" smtClean="0">
                <a:latin typeface="標楷體" pitchFamily="65" charset="-120"/>
                <a:ea typeface="標楷體" pitchFamily="65" charset="-120"/>
              </a:rPr>
              <a:t>一、部首演進與部首知識</a:t>
            </a:r>
          </a:p>
          <a:p>
            <a:pPr eaLnBrk="1" hangingPunct="1">
              <a:lnSpc>
                <a:spcPts val="3000"/>
              </a:lnSpc>
              <a:spcBef>
                <a:spcPct val="50000"/>
              </a:spcBef>
              <a:buFontTx/>
              <a:buNone/>
            </a:pPr>
            <a:r>
              <a:rPr lang="zh-TW" altLang="en-US" sz="2000" b="1" dirty="0" smtClean="0">
                <a:latin typeface="標楷體" pitchFamily="65" charset="-120"/>
                <a:ea typeface="標楷體" pitchFamily="65" charset="-120"/>
              </a:rPr>
              <a:t> 二、示範、練習策略與檢視</a:t>
            </a:r>
          </a:p>
          <a:p>
            <a:pPr eaLnBrk="1" hangingPunct="1">
              <a:lnSpc>
                <a:spcPts val="3000"/>
              </a:lnSpc>
              <a:spcBef>
                <a:spcPct val="50000"/>
              </a:spcBef>
              <a:buFontTx/>
              <a:buNone/>
            </a:pPr>
            <a:r>
              <a:rPr lang="zh-TW" altLang="en-US" sz="2000" b="1" dirty="0" smtClean="0">
                <a:latin typeface="標楷體" pitchFamily="65" charset="-120"/>
                <a:ea typeface="標楷體" pitchFamily="65" charset="-120"/>
              </a:rPr>
              <a:t>    策略運用</a:t>
            </a:r>
            <a:r>
              <a:rPr lang="zh-TW" altLang="en-US" sz="1600" b="1" dirty="0" smtClean="0">
                <a:solidFill>
                  <a:schemeClr val="accent2"/>
                </a:solidFill>
                <a:ea typeface="標楷體" pitchFamily="65" charset="-120"/>
              </a:rPr>
              <a:t>（手和人部兩組字）</a:t>
            </a:r>
            <a:endParaRPr lang="zh-TW" altLang="en-US" sz="1600" b="1" dirty="0" smtClean="0">
              <a:solidFill>
                <a:schemeClr val="accent2"/>
              </a:solidFill>
              <a:latin typeface="標楷體" pitchFamily="65" charset="-120"/>
              <a:ea typeface="標楷體" pitchFamily="65" charset="-120"/>
            </a:endParaRPr>
          </a:p>
          <a:p>
            <a:pPr eaLnBrk="1" hangingPunct="1">
              <a:lnSpc>
                <a:spcPts val="3000"/>
              </a:lnSpc>
              <a:spcBef>
                <a:spcPct val="50000"/>
              </a:spcBef>
              <a:buFontTx/>
              <a:buNone/>
            </a:pPr>
            <a:r>
              <a:rPr lang="zh-TW" altLang="en-US" sz="2000" b="1" dirty="0" smtClean="0">
                <a:latin typeface="標楷體" pitchFamily="65" charset="-120"/>
                <a:ea typeface="標楷體" pitchFamily="65" charset="-120"/>
              </a:rPr>
              <a:t> 三、手和人部首的綜合複習</a:t>
            </a:r>
            <a:endParaRPr lang="en-US" altLang="zh-TW" sz="2000" b="1" dirty="0" smtClean="0">
              <a:latin typeface="標楷體" pitchFamily="65" charset="-120"/>
              <a:ea typeface="標楷體" pitchFamily="65" charset="-120"/>
            </a:endParaRPr>
          </a:p>
          <a:p>
            <a:pPr eaLnBrk="1" hangingPunct="1">
              <a:lnSpc>
                <a:spcPts val="3000"/>
              </a:lnSpc>
              <a:spcBef>
                <a:spcPct val="50000"/>
              </a:spcBef>
              <a:buFontTx/>
              <a:buNone/>
            </a:pPr>
            <a:r>
              <a:rPr lang="zh-TW" altLang="en-US" sz="2000" b="1" dirty="0" smtClean="0">
                <a:latin typeface="標楷體" pitchFamily="65" charset="-120"/>
                <a:ea typeface="標楷體" pitchFamily="65" charset="-120"/>
              </a:rPr>
              <a:t> 四、新敎和複習部首知識</a:t>
            </a:r>
            <a:endParaRPr lang="zh-TW" altLang="en-US" sz="2000" b="1" dirty="0" smtClean="0"/>
          </a:p>
          <a:p>
            <a:pPr eaLnBrk="1" hangingPunct="1">
              <a:lnSpc>
                <a:spcPts val="3000"/>
              </a:lnSpc>
              <a:spcBef>
                <a:spcPct val="0"/>
              </a:spcBef>
              <a:buFontTx/>
              <a:buNone/>
            </a:pPr>
            <a:r>
              <a:rPr lang="zh-TW" altLang="en-US" sz="2000" b="1" dirty="0" smtClean="0">
                <a:latin typeface="標楷體" pitchFamily="65" charset="-120"/>
                <a:ea typeface="標楷體" pitchFamily="65" charset="-120"/>
              </a:rPr>
              <a:t> 五、增加一個不同部首</a:t>
            </a:r>
            <a:r>
              <a:rPr lang="en-US" altLang="zh-TW" sz="2000" b="1" dirty="0" smtClean="0">
                <a:latin typeface="標楷體" pitchFamily="65" charset="-120"/>
                <a:ea typeface="標楷體" pitchFamily="65" charset="-120"/>
              </a:rPr>
              <a:t>,</a:t>
            </a:r>
            <a:r>
              <a:rPr lang="zh-TW" altLang="en-US" sz="2000" b="1" dirty="0" smtClean="0">
                <a:latin typeface="標楷體" pitchFamily="65" charset="-120"/>
                <a:ea typeface="標楷體" pitchFamily="65" charset="-120"/>
              </a:rPr>
              <a:t>教師</a:t>
            </a:r>
          </a:p>
          <a:p>
            <a:pPr eaLnBrk="1" hangingPunct="1">
              <a:lnSpc>
                <a:spcPts val="3000"/>
              </a:lnSpc>
              <a:spcBef>
                <a:spcPct val="0"/>
              </a:spcBef>
              <a:buFontTx/>
              <a:buNone/>
            </a:pPr>
            <a:r>
              <a:rPr lang="zh-TW" altLang="en-US" sz="2000" b="1" dirty="0" smtClean="0">
                <a:latin typeface="標楷體" pitchFamily="65" charset="-120"/>
                <a:ea typeface="標楷體" pitchFamily="65" charset="-120"/>
              </a:rPr>
              <a:t>     再示範教學一次</a:t>
            </a:r>
            <a:endParaRPr lang="en-US" altLang="zh-TW" sz="2000" b="1" dirty="0" smtClean="0">
              <a:latin typeface="標楷體" pitchFamily="65" charset="-120"/>
              <a:ea typeface="標楷體" pitchFamily="65" charset="-120"/>
            </a:endParaRPr>
          </a:p>
          <a:p>
            <a:pPr eaLnBrk="1" hangingPunct="1">
              <a:lnSpc>
                <a:spcPts val="3000"/>
              </a:lnSpc>
              <a:spcBef>
                <a:spcPct val="0"/>
              </a:spcBef>
              <a:buFontTx/>
              <a:buNone/>
            </a:pPr>
            <a:r>
              <a:rPr lang="zh-TW" altLang="en-US" sz="2000" b="1" dirty="0" smtClean="0">
                <a:latin typeface="標楷體" pitchFamily="65" charset="-120"/>
                <a:ea typeface="標楷體" pitchFamily="65" charset="-120"/>
              </a:rPr>
              <a:t> 六、手、人和米部首的綜合複習</a:t>
            </a:r>
          </a:p>
          <a:p>
            <a:pPr eaLnBrk="1" hangingPunct="1">
              <a:lnSpc>
                <a:spcPts val="3000"/>
              </a:lnSpc>
              <a:spcBef>
                <a:spcPct val="0"/>
              </a:spcBef>
              <a:buFontTx/>
              <a:buNone/>
            </a:pPr>
            <a:r>
              <a:rPr lang="zh-TW" altLang="en-US" sz="2000" b="1" dirty="0" smtClean="0">
                <a:latin typeface="標楷體" pitchFamily="65" charset="-120"/>
                <a:ea typeface="標楷體" pitchFamily="65" charset="-120"/>
              </a:rPr>
              <a:t> 七 、</a:t>
            </a:r>
            <a:r>
              <a:rPr lang="zh-TW" altLang="en-US" sz="2000" b="1" dirty="0" smtClean="0">
                <a:ea typeface="標楷體" pitchFamily="65" charset="-120"/>
              </a:rPr>
              <a:t>至下一課類化運用識字策略</a:t>
            </a:r>
          </a:p>
        </p:txBody>
      </p:sp>
      <p:sp>
        <p:nvSpPr>
          <p:cNvPr id="19459" name="Rectangle 6"/>
          <p:cNvSpPr>
            <a:spLocks noGrp="1" noChangeArrowheads="1"/>
          </p:cNvSpPr>
          <p:nvPr>
            <p:ph sz="half" idx="2"/>
          </p:nvPr>
        </p:nvSpPr>
        <p:spPr>
          <a:xfrm>
            <a:off x="4356100" y="1454113"/>
            <a:ext cx="4537075" cy="4525962"/>
          </a:xfrm>
        </p:spPr>
        <p:txBody>
          <a:bodyPr/>
          <a:lstStyle/>
          <a:p>
            <a:pPr eaLnBrk="1" hangingPunct="1">
              <a:lnSpc>
                <a:spcPts val="3000"/>
              </a:lnSpc>
              <a:buFontTx/>
              <a:buNone/>
            </a:pPr>
            <a:r>
              <a:rPr lang="en-US" altLang="zh-TW" b="1" dirty="0" smtClean="0">
                <a:ea typeface="標楷體" pitchFamily="65" charset="-120"/>
              </a:rPr>
              <a:t>          </a:t>
            </a:r>
            <a:r>
              <a:rPr lang="en-US" altLang="zh-TW" b="1" dirty="0" smtClean="0"/>
              <a:t>【</a:t>
            </a:r>
            <a:r>
              <a:rPr lang="en-US" altLang="zh-TW" b="1" dirty="0" smtClean="0">
                <a:ea typeface="標楷體" pitchFamily="65" charset="-120"/>
              </a:rPr>
              <a:t> </a:t>
            </a:r>
            <a:r>
              <a:rPr lang="zh-TW" altLang="en-US" b="1" dirty="0" smtClean="0">
                <a:ea typeface="標楷體" pitchFamily="65" charset="-120"/>
              </a:rPr>
              <a:t>練習程序</a:t>
            </a:r>
            <a:r>
              <a:rPr lang="en-US" altLang="zh-TW" b="1" dirty="0" smtClean="0"/>
              <a:t>】</a:t>
            </a:r>
            <a:endParaRPr lang="en-US" altLang="zh-TW" b="1" dirty="0" smtClean="0">
              <a:ea typeface="標楷體" pitchFamily="65" charset="-120"/>
            </a:endParaRPr>
          </a:p>
          <a:p>
            <a:pPr eaLnBrk="1" hangingPunct="1">
              <a:lnSpc>
                <a:spcPts val="3000"/>
              </a:lnSpc>
              <a:buFontTx/>
              <a:buNone/>
            </a:pPr>
            <a:r>
              <a:rPr lang="en-US" altLang="zh-TW" sz="1400" b="1" dirty="0" smtClean="0">
                <a:latin typeface="標楷體" pitchFamily="65" charset="-120"/>
                <a:ea typeface="標楷體" pitchFamily="65" charset="-120"/>
              </a:rPr>
              <a:t>      </a:t>
            </a:r>
            <a:r>
              <a:rPr lang="zh-TW" altLang="en-US" sz="1600" b="1" dirty="0" smtClean="0"/>
              <a:t>（</a:t>
            </a:r>
            <a:r>
              <a:rPr lang="zh-TW" altLang="en-US" sz="1600" b="1" dirty="0" smtClean="0">
                <a:latin typeface="標楷體" pitchFamily="65" charset="-120"/>
                <a:ea typeface="標楷體" pitchFamily="65" charset="-120"/>
              </a:rPr>
              <a:t>實行於康軒版二下第四課、第五課</a:t>
            </a:r>
            <a:r>
              <a:rPr lang="zh-TW" altLang="en-US" sz="1600" b="1" dirty="0" smtClean="0"/>
              <a:t>）</a:t>
            </a:r>
            <a:endParaRPr lang="zh-TW" altLang="en-US" sz="1600" b="1" dirty="0" smtClean="0">
              <a:ea typeface="標楷體" pitchFamily="65" charset="-120"/>
            </a:endParaRPr>
          </a:p>
          <a:p>
            <a:pPr eaLnBrk="1" hangingPunct="1">
              <a:lnSpc>
                <a:spcPts val="3000"/>
              </a:lnSpc>
              <a:buFontTx/>
              <a:buNone/>
            </a:pPr>
            <a:endParaRPr lang="zh-TW" altLang="en-US" sz="1200" b="1" dirty="0" smtClean="0">
              <a:ea typeface="標楷體" pitchFamily="65" charset="-120"/>
            </a:endParaRPr>
          </a:p>
          <a:p>
            <a:pPr eaLnBrk="1" hangingPunct="1">
              <a:lnSpc>
                <a:spcPts val="3000"/>
              </a:lnSpc>
              <a:buFontTx/>
              <a:buNone/>
            </a:pPr>
            <a:r>
              <a:rPr lang="zh-TW" altLang="en-US" sz="2000" b="1" dirty="0" smtClean="0">
                <a:latin typeface="標楷體" pitchFamily="65" charset="-120"/>
                <a:ea typeface="標楷體" pitchFamily="65" charset="-120"/>
              </a:rPr>
              <a:t>  一、將不同部首放於短文中</a:t>
            </a:r>
            <a:endParaRPr lang="en-US" altLang="zh-TW" sz="2000" b="1" dirty="0" smtClean="0">
              <a:latin typeface="標楷體" pitchFamily="65" charset="-120"/>
              <a:ea typeface="標楷體" pitchFamily="65" charset="-120"/>
            </a:endParaRPr>
          </a:p>
          <a:p>
            <a:pPr eaLnBrk="1" hangingPunct="1">
              <a:lnSpc>
                <a:spcPts val="3000"/>
              </a:lnSpc>
              <a:buFontTx/>
              <a:buNone/>
            </a:pPr>
            <a:r>
              <a:rPr lang="zh-TW" altLang="en-US" sz="2000" b="1" dirty="0" smtClean="0">
                <a:latin typeface="標楷體" pitchFamily="65" charset="-120"/>
                <a:ea typeface="標楷體" pitchFamily="65" charset="-120"/>
              </a:rPr>
              <a:t>      練習識字策略</a:t>
            </a:r>
          </a:p>
          <a:p>
            <a:pPr eaLnBrk="1" hangingPunct="1">
              <a:lnSpc>
                <a:spcPts val="3000"/>
              </a:lnSpc>
              <a:buFontTx/>
              <a:buNone/>
            </a:pPr>
            <a:r>
              <a:rPr lang="zh-TW" altLang="en-US" sz="2000" b="1" dirty="0" smtClean="0">
                <a:latin typeface="標楷體" pitchFamily="65" charset="-120"/>
                <a:ea typeface="標楷體" pitchFamily="65" charset="-120"/>
              </a:rPr>
              <a:t>  二</a:t>
            </a:r>
            <a:r>
              <a:rPr lang="zh-TW" altLang="zh-TW" sz="2000" b="1" dirty="0" smtClean="0">
                <a:latin typeface="標楷體" pitchFamily="65" charset="-120"/>
                <a:ea typeface="標楷體" pitchFamily="65" charset="-120"/>
              </a:rPr>
              <a:t>、</a:t>
            </a:r>
            <a:r>
              <a:rPr lang="zh-TW" altLang="en-US" sz="2000" b="1" dirty="0" smtClean="0">
                <a:latin typeface="標楷體" pitchFamily="65" charset="-120"/>
                <a:ea typeface="標楷體" pitchFamily="65" charset="-120"/>
              </a:rPr>
              <a:t>練習運用策略於課文中</a:t>
            </a:r>
          </a:p>
        </p:txBody>
      </p:sp>
      <p:sp>
        <p:nvSpPr>
          <p:cNvPr id="19460" name="矩形 6"/>
          <p:cNvSpPr>
            <a:spLocks noChangeArrowheads="1"/>
          </p:cNvSpPr>
          <p:nvPr/>
        </p:nvSpPr>
        <p:spPr bwMode="auto">
          <a:xfrm>
            <a:off x="2916238" y="0"/>
            <a:ext cx="34163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TW" altLang="en-US" sz="3600" b="1">
                <a:solidFill>
                  <a:srgbClr val="002060"/>
                </a:solidFill>
                <a:ea typeface="標楷體" pitchFamily="65" charset="-120"/>
              </a:rPr>
              <a:t>教學與練習程序</a:t>
            </a:r>
            <a:endParaRPr lang="zh-TW" altLang="en-US" sz="3600" b="1">
              <a:solidFill>
                <a:srgbClr val="002060"/>
              </a:solidFill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4BB06E-235E-459D-A3E8-EE3556309255}" type="slidenum">
              <a:rPr lang="en-US" altLang="zh-TW" smtClean="0"/>
              <a:pPr>
                <a:defRPr/>
              </a:pPr>
              <a:t>4</a:t>
            </a:fld>
            <a:endParaRPr lang="en-US" altLang="zh-TW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標題 1"/>
          <p:cNvSpPr>
            <a:spLocks noGrp="1"/>
          </p:cNvSpPr>
          <p:nvPr>
            <p:ph type="title"/>
          </p:nvPr>
        </p:nvSpPr>
        <p:spPr>
          <a:xfrm>
            <a:off x="395288" y="333375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zh-TW" altLang="en-US" smtClean="0">
                <a:latin typeface="標楷體" pitchFamily="65" charset="-120"/>
                <a:ea typeface="標楷體" pitchFamily="65" charset="-120"/>
              </a:rPr>
              <a:t>識字策略教學篇</a:t>
            </a:r>
          </a:p>
        </p:txBody>
      </p:sp>
      <p:sp>
        <p:nvSpPr>
          <p:cNvPr id="20483" name="文字方塊 5"/>
          <p:cNvSpPr txBox="1">
            <a:spLocks noChangeArrowheads="1"/>
          </p:cNvSpPr>
          <p:nvPr/>
        </p:nvSpPr>
        <p:spPr bwMode="auto">
          <a:xfrm>
            <a:off x="1692275" y="2060575"/>
            <a:ext cx="5040313" cy="585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TW" altLang="en-US" sz="3200">
                <a:latin typeface="標楷體" pitchFamily="65" charset="-120"/>
                <a:ea typeface="標楷體" pitchFamily="65" charset="-120"/>
              </a:rPr>
              <a:t>教學時間：一節課</a:t>
            </a:r>
            <a:r>
              <a:rPr lang="en-US" altLang="zh-TW" sz="3200">
                <a:latin typeface="標楷體" pitchFamily="65" charset="-120"/>
                <a:ea typeface="標楷體" pitchFamily="65" charset="-120"/>
              </a:rPr>
              <a:t>40</a:t>
            </a:r>
            <a:r>
              <a:rPr lang="zh-TW" altLang="en-US" sz="3200">
                <a:latin typeface="標楷體" pitchFamily="65" charset="-120"/>
                <a:ea typeface="標楷體" pitchFamily="65" charset="-120"/>
              </a:rPr>
              <a:t>分鐘</a:t>
            </a:r>
          </a:p>
        </p:txBody>
      </p:sp>
      <p:sp>
        <p:nvSpPr>
          <p:cNvPr id="20484" name="文字方塊 6"/>
          <p:cNvSpPr txBox="1">
            <a:spLocks noChangeArrowheads="1"/>
          </p:cNvSpPr>
          <p:nvPr/>
        </p:nvSpPr>
        <p:spPr bwMode="auto">
          <a:xfrm>
            <a:off x="1908175" y="3284538"/>
            <a:ext cx="4895850" cy="585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TW" altLang="en-US" sz="3200">
                <a:latin typeface="標楷體" pitchFamily="65" charset="-120"/>
                <a:ea typeface="標楷體" pitchFamily="65" charset="-120"/>
              </a:rPr>
              <a:t>課程程序：第一節課</a:t>
            </a: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1F40EE-5229-4F9A-B722-3A73B906B6B3}" type="slidenum">
              <a:rPr lang="en-US" altLang="zh-TW" smtClean="0"/>
              <a:pPr>
                <a:defRPr/>
              </a:pPr>
              <a:t>5</a:t>
            </a:fld>
            <a:endParaRPr lang="en-US" altLang="zh-TW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矩形 1"/>
          <p:cNvSpPr>
            <a:spLocks noChangeArrowheads="1"/>
          </p:cNvSpPr>
          <p:nvPr/>
        </p:nvSpPr>
        <p:spPr bwMode="auto">
          <a:xfrm>
            <a:off x="1259632" y="2348880"/>
            <a:ext cx="6121400" cy="1311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</a:pPr>
            <a:r>
              <a:rPr lang="zh-TW" altLang="en-US" sz="3600" dirty="0">
                <a:latin typeface="Agency FB" pitchFamily="34" charset="0"/>
                <a:ea typeface="標楷體" pitchFamily="65" charset="-120"/>
              </a:rPr>
              <a:t>利用文字演進教人部和手部    </a:t>
            </a:r>
            <a:endParaRPr lang="en-US" altLang="zh-TW" sz="3600" dirty="0">
              <a:latin typeface="Agency FB" pitchFamily="34" charset="0"/>
              <a:ea typeface="標楷體" pitchFamily="65" charset="-120"/>
            </a:endParaRPr>
          </a:p>
          <a:p>
            <a:pPr>
              <a:spcBef>
                <a:spcPct val="20000"/>
              </a:spcBef>
              <a:buClr>
                <a:schemeClr val="bg2"/>
              </a:buClr>
              <a:buSzPct val="75000"/>
            </a:pPr>
            <a:r>
              <a:rPr lang="zh-TW" altLang="en-US" sz="3600" dirty="0">
                <a:latin typeface="Agency FB" pitchFamily="34" charset="0"/>
                <a:ea typeface="標楷體" pitchFamily="65" charset="-120"/>
              </a:rPr>
              <a:t>    部首知識</a:t>
            </a:r>
            <a:endParaRPr lang="en-US" altLang="zh-TW" sz="3600" dirty="0">
              <a:latin typeface="Agency FB" pitchFamily="34" charset="0"/>
              <a:ea typeface="標楷體" pitchFamily="65" charset="-120"/>
            </a:endParaRPr>
          </a:p>
        </p:txBody>
      </p:sp>
      <p:sp>
        <p:nvSpPr>
          <p:cNvPr id="21507" name="矩形 2"/>
          <p:cNvSpPr>
            <a:spLocks noChangeArrowheads="1"/>
          </p:cNvSpPr>
          <p:nvPr/>
        </p:nvSpPr>
        <p:spPr bwMode="auto">
          <a:xfrm>
            <a:off x="323528" y="692696"/>
            <a:ext cx="6673850" cy="12390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ts val="3000"/>
              </a:lnSpc>
              <a:spcBef>
                <a:spcPct val="50000"/>
              </a:spcBef>
            </a:pPr>
            <a:r>
              <a:rPr lang="en-US" altLang="zh-TW" sz="4400" b="1" dirty="0">
                <a:latin typeface="標楷體" pitchFamily="65" charset="-120"/>
                <a:ea typeface="標楷體" pitchFamily="65" charset="-120"/>
              </a:rPr>
              <a:t> </a:t>
            </a:r>
            <a:r>
              <a:rPr lang="zh-TW" altLang="en-US" sz="4400" b="1" dirty="0">
                <a:latin typeface="標楷體" pitchFamily="65" charset="-120"/>
                <a:ea typeface="標楷體" pitchFamily="65" charset="-120"/>
              </a:rPr>
              <a:t>一、部首演進與部首</a:t>
            </a:r>
            <a:r>
              <a:rPr lang="zh-TW" altLang="en-US" sz="4400" b="1" dirty="0" smtClean="0">
                <a:latin typeface="標楷體" pitchFamily="65" charset="-120"/>
                <a:ea typeface="標楷體" pitchFamily="65" charset="-120"/>
              </a:rPr>
              <a:t>知識</a:t>
            </a:r>
            <a:endParaRPr lang="en-US" altLang="zh-TW" sz="4400" b="1" dirty="0" smtClean="0">
              <a:latin typeface="標楷體" pitchFamily="65" charset="-120"/>
              <a:ea typeface="標楷體" pitchFamily="65" charset="-120"/>
            </a:endParaRPr>
          </a:p>
          <a:p>
            <a:pPr>
              <a:lnSpc>
                <a:spcPts val="3000"/>
              </a:lnSpc>
              <a:spcBef>
                <a:spcPct val="50000"/>
              </a:spcBef>
            </a:pPr>
            <a:endParaRPr lang="zh-TW" altLang="en-US" sz="4400" b="1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0F5982E-9965-459C-BD58-10AC38A9EF5D}" type="slidenum">
              <a:rPr lang="en-US" altLang="zh-TW" smtClean="0"/>
              <a:pPr>
                <a:defRPr/>
              </a:pPr>
              <a:t>6</a:t>
            </a:fld>
            <a:endParaRPr lang="en-US" altLang="zh-TW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2"/>
          <p:cNvGraphicFramePr>
            <a:graphicFrameLocks noChangeAspect="1"/>
          </p:cNvGraphicFramePr>
          <p:nvPr/>
        </p:nvGraphicFramePr>
        <p:xfrm>
          <a:off x="1066800" y="838200"/>
          <a:ext cx="1047750" cy="1824038"/>
        </p:xfrm>
        <a:graphic>
          <a:graphicData uri="http://schemas.openxmlformats.org/presentationml/2006/ole">
            <p:oleObj spid="_x0000_s1026" name="點陣圖影像" r:id="rId3" imgW="2362530" imgH="4105848" progId="PBrush">
              <p:embed/>
            </p:oleObj>
          </a:graphicData>
        </a:graphic>
      </p:graphicFrame>
      <p:graphicFrame>
        <p:nvGraphicFramePr>
          <p:cNvPr id="5" name="Object 3"/>
          <p:cNvGraphicFramePr>
            <a:graphicFrameLocks noChangeAspect="1"/>
          </p:cNvGraphicFramePr>
          <p:nvPr/>
        </p:nvGraphicFramePr>
        <p:xfrm>
          <a:off x="5410200" y="4191000"/>
          <a:ext cx="1065213" cy="2171700"/>
        </p:xfrm>
        <a:graphic>
          <a:graphicData uri="http://schemas.openxmlformats.org/presentationml/2006/ole">
            <p:oleObj spid="_x0000_s1027" name="點陣圖影像" r:id="rId4" imgW="504762" imgH="1028844" progId="PBrush">
              <p:embed/>
            </p:oleObj>
          </a:graphicData>
        </a:graphic>
      </p:graphicFrame>
      <p:graphicFrame>
        <p:nvGraphicFramePr>
          <p:cNvPr id="6" name="Object 4"/>
          <p:cNvGraphicFramePr>
            <a:graphicFrameLocks noChangeAspect="1"/>
          </p:cNvGraphicFramePr>
          <p:nvPr/>
        </p:nvGraphicFramePr>
        <p:xfrm>
          <a:off x="2743200" y="4495800"/>
          <a:ext cx="1565275" cy="1981200"/>
        </p:xfrm>
        <a:graphic>
          <a:graphicData uri="http://schemas.openxmlformats.org/presentationml/2006/ole">
            <p:oleObj spid="_x0000_s1028" name="點陣圖影像" r:id="rId5" imgW="1038370" imgH="1314286" progId="PBrush">
              <p:embed/>
            </p:oleObj>
          </a:graphicData>
        </a:graphic>
      </p:graphicFrame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5105400" y="1628800"/>
            <a:ext cx="4038600" cy="2649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zh-TW" altLang="en-US" b="1" dirty="0">
                <a:ea typeface="標楷體" pitchFamily="65" charset="-120"/>
              </a:rPr>
              <a:t>從人字部首的演進可以知道這個</a:t>
            </a:r>
          </a:p>
          <a:p>
            <a:pPr>
              <a:spcBef>
                <a:spcPct val="50000"/>
              </a:spcBef>
              <a:defRPr/>
            </a:pPr>
            <a:r>
              <a:rPr lang="zh-TW" altLang="en-US" b="1" u="sng" dirty="0">
                <a:solidFill>
                  <a:srgbClr val="FF0000"/>
                </a:solidFill>
                <a:ea typeface="標楷體" pitchFamily="65" charset="-120"/>
              </a:rPr>
              <a:t> </a:t>
            </a:r>
            <a:r>
              <a:rPr lang="zh-TW" altLang="en-US" sz="32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標楷體" pitchFamily="65" charset="-120"/>
              </a:rPr>
              <a:t>人</a:t>
            </a:r>
            <a:r>
              <a:rPr lang="zh-TW" altLang="en-US" b="1" dirty="0">
                <a:solidFill>
                  <a:schemeClr val="accent2"/>
                </a:solidFill>
                <a:ea typeface="標楷體" pitchFamily="65" charset="-120"/>
              </a:rPr>
              <a:t>這個字</a:t>
            </a:r>
            <a:r>
              <a:rPr lang="zh-TW" altLang="en-US" b="1" dirty="0">
                <a:ea typeface="標楷體" pitchFamily="65" charset="-120"/>
              </a:rPr>
              <a:t>是按</a:t>
            </a:r>
          </a:p>
          <a:p>
            <a:pPr>
              <a:spcBef>
                <a:spcPct val="50000"/>
              </a:spcBef>
              <a:defRPr/>
            </a:pPr>
            <a:r>
              <a:rPr lang="zh-TW" altLang="en-US" b="1" dirty="0">
                <a:ea typeface="標楷體" pitchFamily="65" charset="-120"/>
              </a:rPr>
              <a:t>一個人的外形所創造出來的</a:t>
            </a:r>
          </a:p>
          <a:p>
            <a:pPr>
              <a:spcBef>
                <a:spcPct val="50000"/>
              </a:spcBef>
              <a:defRPr/>
            </a:pPr>
            <a:endParaRPr lang="en-US" altLang="zh-TW" b="1" dirty="0">
              <a:ea typeface="標楷體" pitchFamily="65" charset="-120"/>
            </a:endParaRPr>
          </a:p>
        </p:txBody>
      </p:sp>
      <p:sp>
        <p:nvSpPr>
          <p:cNvPr id="8" name="Rectangle 10"/>
          <p:cNvSpPr>
            <a:spLocks noChangeArrowheads="1"/>
          </p:cNvSpPr>
          <p:nvPr/>
        </p:nvSpPr>
        <p:spPr bwMode="auto">
          <a:xfrm>
            <a:off x="1752600" y="228600"/>
            <a:ext cx="20129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TW" altLang="en-US" b="1"/>
              <a:t>字部首的演進</a:t>
            </a:r>
          </a:p>
        </p:txBody>
      </p:sp>
      <p:graphicFrame>
        <p:nvGraphicFramePr>
          <p:cNvPr id="9" name="Object 5"/>
          <p:cNvGraphicFramePr>
            <a:graphicFrameLocks noChangeAspect="1"/>
          </p:cNvGraphicFramePr>
          <p:nvPr/>
        </p:nvGraphicFramePr>
        <p:xfrm>
          <a:off x="2895600" y="1066800"/>
          <a:ext cx="1609725" cy="1325563"/>
        </p:xfrm>
        <a:graphic>
          <a:graphicData uri="http://schemas.openxmlformats.org/presentationml/2006/ole">
            <p:oleObj spid="_x0000_s1029" name="點陣圖影像" r:id="rId6" imgW="4742857" imgH="3905795" progId="PBrush">
              <p:embed/>
            </p:oleObj>
          </a:graphicData>
        </a:graphic>
      </p:graphicFrame>
      <p:sp>
        <p:nvSpPr>
          <p:cNvPr id="10" name="Line 12"/>
          <p:cNvSpPr>
            <a:spLocks noChangeShapeType="1"/>
          </p:cNvSpPr>
          <p:nvPr/>
        </p:nvSpPr>
        <p:spPr bwMode="auto">
          <a:xfrm>
            <a:off x="2438400" y="1524000"/>
            <a:ext cx="457200" cy="0"/>
          </a:xfrm>
          <a:prstGeom prst="line">
            <a:avLst/>
          </a:prstGeom>
          <a:noFill/>
          <a:ln w="76200">
            <a:solidFill>
              <a:srgbClr val="00008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1" name="Line 13"/>
          <p:cNvSpPr>
            <a:spLocks noChangeShapeType="1"/>
          </p:cNvSpPr>
          <p:nvPr/>
        </p:nvSpPr>
        <p:spPr bwMode="auto">
          <a:xfrm>
            <a:off x="3733800" y="2438400"/>
            <a:ext cx="0" cy="381000"/>
          </a:xfrm>
          <a:prstGeom prst="line">
            <a:avLst/>
          </a:prstGeom>
          <a:noFill/>
          <a:ln w="76200">
            <a:solidFill>
              <a:srgbClr val="00008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graphicFrame>
        <p:nvGraphicFramePr>
          <p:cNvPr id="12" name="Object 6"/>
          <p:cNvGraphicFramePr>
            <a:graphicFrameLocks noChangeAspect="1"/>
          </p:cNvGraphicFramePr>
          <p:nvPr/>
        </p:nvGraphicFramePr>
        <p:xfrm>
          <a:off x="3048000" y="2895600"/>
          <a:ext cx="1357313" cy="1198563"/>
        </p:xfrm>
        <a:graphic>
          <a:graphicData uri="http://schemas.openxmlformats.org/presentationml/2006/ole">
            <p:oleObj spid="_x0000_s1030" name="點陣圖影像" r:id="rId7" imgW="4544059" imgH="4009524" progId="PBrush">
              <p:embed/>
            </p:oleObj>
          </a:graphicData>
        </a:graphic>
      </p:graphicFrame>
      <p:sp>
        <p:nvSpPr>
          <p:cNvPr id="13" name="Line 15"/>
          <p:cNvSpPr>
            <a:spLocks noChangeShapeType="1"/>
          </p:cNvSpPr>
          <p:nvPr/>
        </p:nvSpPr>
        <p:spPr bwMode="auto">
          <a:xfrm>
            <a:off x="3657600" y="3962400"/>
            <a:ext cx="0" cy="381000"/>
          </a:xfrm>
          <a:prstGeom prst="line">
            <a:avLst/>
          </a:prstGeom>
          <a:noFill/>
          <a:ln w="76200">
            <a:solidFill>
              <a:srgbClr val="00008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graphicFrame>
        <p:nvGraphicFramePr>
          <p:cNvPr id="14" name="Object 7"/>
          <p:cNvGraphicFramePr>
            <a:graphicFrameLocks noChangeAspect="1"/>
          </p:cNvGraphicFramePr>
          <p:nvPr/>
        </p:nvGraphicFramePr>
        <p:xfrm>
          <a:off x="4572000" y="5029200"/>
          <a:ext cx="581025" cy="733425"/>
        </p:xfrm>
        <a:graphic>
          <a:graphicData uri="http://schemas.openxmlformats.org/presentationml/2006/ole">
            <p:oleObj spid="_x0000_s1031" name="點陣圖影像" r:id="rId8" imgW="581106" imgH="733333" progId="PBrush">
              <p:embed/>
            </p:oleObj>
          </a:graphicData>
        </a:graphic>
      </p:graphicFrame>
      <p:sp>
        <p:nvSpPr>
          <p:cNvPr id="15" name="投影片編號版面配置區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1F40EE-5229-4F9A-B722-3A73B906B6B3}" type="slidenum">
              <a:rPr lang="en-US" altLang="zh-TW" smtClean="0"/>
              <a:pPr>
                <a:defRPr/>
              </a:pPr>
              <a:t>7</a:t>
            </a:fld>
            <a:endParaRPr lang="en-US" altLang="zh-TW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utoUpdateAnimBg="0"/>
      <p:bldP spid="8" grpId="0" autoUpdateAnimBg="0"/>
      <p:bldP spid="10" grpId="0" animBg="1"/>
      <p:bldP spid="11" grpId="0" animBg="1"/>
      <p:bldP spid="1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Line 4"/>
          <p:cNvSpPr>
            <a:spLocks noChangeShapeType="1"/>
          </p:cNvSpPr>
          <p:nvPr/>
        </p:nvSpPr>
        <p:spPr bwMode="auto">
          <a:xfrm>
            <a:off x="2362200" y="1905000"/>
            <a:ext cx="457200" cy="0"/>
          </a:xfrm>
          <a:prstGeom prst="line">
            <a:avLst/>
          </a:prstGeom>
          <a:noFill/>
          <a:ln w="76200">
            <a:solidFill>
              <a:srgbClr val="00008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1509" name="Text Box 5"/>
          <p:cNvSpPr txBox="1">
            <a:spLocks noChangeArrowheads="1"/>
          </p:cNvSpPr>
          <p:nvPr/>
        </p:nvSpPr>
        <p:spPr bwMode="auto">
          <a:xfrm>
            <a:off x="5105400" y="838200"/>
            <a:ext cx="4038600" cy="2649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zh-TW" altLang="en-US" sz="2400" b="1">
                <a:latin typeface="Times New Roman" pitchFamily="18" charset="0"/>
                <a:ea typeface="標楷體" pitchFamily="65" charset="-120"/>
              </a:rPr>
              <a:t>從手字部首的演進可以知道這個</a:t>
            </a:r>
          </a:p>
          <a:p>
            <a:pPr>
              <a:spcBef>
                <a:spcPct val="50000"/>
              </a:spcBef>
              <a:defRPr/>
            </a:pPr>
            <a:r>
              <a:rPr lang="zh-TW" altLang="en-US" sz="2400" b="1" u="sng">
                <a:solidFill>
                  <a:srgbClr val="FF0000"/>
                </a:solidFill>
                <a:latin typeface="Times New Roman" pitchFamily="18" charset="0"/>
                <a:ea typeface="標楷體" pitchFamily="65" charset="-120"/>
              </a:rPr>
              <a:t> </a:t>
            </a:r>
            <a:r>
              <a:rPr lang="zh-TW" altLang="en-US" sz="3200" b="1" u="sng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標楷體" pitchFamily="65" charset="-120"/>
              </a:rPr>
              <a:t>手</a:t>
            </a:r>
            <a:r>
              <a:rPr lang="zh-TW" altLang="en-US" sz="2400" b="1">
                <a:solidFill>
                  <a:schemeClr val="accent2"/>
                </a:solidFill>
                <a:latin typeface="Times New Roman" pitchFamily="18" charset="0"/>
                <a:ea typeface="標楷體" pitchFamily="65" charset="-120"/>
              </a:rPr>
              <a:t>這個字</a:t>
            </a:r>
            <a:r>
              <a:rPr lang="zh-TW" altLang="en-US" sz="2400" b="1">
                <a:latin typeface="Times New Roman" pitchFamily="18" charset="0"/>
                <a:ea typeface="標楷體" pitchFamily="65" charset="-120"/>
              </a:rPr>
              <a:t>是按</a:t>
            </a:r>
          </a:p>
          <a:p>
            <a:pPr>
              <a:spcBef>
                <a:spcPct val="50000"/>
              </a:spcBef>
              <a:defRPr/>
            </a:pPr>
            <a:r>
              <a:rPr lang="zh-TW" altLang="en-US" sz="2400" b="1">
                <a:latin typeface="Times New Roman" pitchFamily="18" charset="0"/>
                <a:ea typeface="標楷體" pitchFamily="65" charset="-120"/>
              </a:rPr>
              <a:t>手部的形狀所創造出來的</a:t>
            </a:r>
          </a:p>
          <a:p>
            <a:pPr>
              <a:spcBef>
                <a:spcPct val="50000"/>
              </a:spcBef>
              <a:defRPr/>
            </a:pPr>
            <a:endParaRPr lang="en-US" altLang="zh-TW" sz="2400" b="1">
              <a:latin typeface="Times New Roman" pitchFamily="18" charset="0"/>
              <a:ea typeface="標楷體" pitchFamily="65" charset="-120"/>
            </a:endParaRPr>
          </a:p>
        </p:txBody>
      </p:sp>
      <p:sp>
        <p:nvSpPr>
          <p:cNvPr id="21511" name="Rectangle 7"/>
          <p:cNvSpPr>
            <a:spLocks noChangeArrowheads="1"/>
          </p:cNvSpPr>
          <p:nvPr/>
        </p:nvSpPr>
        <p:spPr bwMode="auto">
          <a:xfrm>
            <a:off x="1752600" y="304800"/>
            <a:ext cx="20129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TW" altLang="en-US" sz="2400" b="1">
                <a:latin typeface="Times New Roman" pitchFamily="18" charset="0"/>
              </a:rPr>
              <a:t>字部首的演進</a:t>
            </a:r>
          </a:p>
        </p:txBody>
      </p:sp>
      <p:graphicFrame>
        <p:nvGraphicFramePr>
          <p:cNvPr id="21512" name="Object 8"/>
          <p:cNvGraphicFramePr>
            <a:graphicFrameLocks noChangeAspect="1"/>
          </p:cNvGraphicFramePr>
          <p:nvPr/>
        </p:nvGraphicFramePr>
        <p:xfrm>
          <a:off x="755650" y="908050"/>
          <a:ext cx="1524000" cy="1509713"/>
        </p:xfrm>
        <a:graphic>
          <a:graphicData uri="http://schemas.openxmlformats.org/presentationml/2006/ole">
            <p:oleObj spid="_x0000_s2050" name="點陣圖影像" r:id="rId3" imgW="3000000" imgH="2971429" progId="PBrush">
              <p:embed/>
            </p:oleObj>
          </a:graphicData>
        </a:graphic>
      </p:graphicFrame>
      <p:graphicFrame>
        <p:nvGraphicFramePr>
          <p:cNvPr id="21514" name="Object 10"/>
          <p:cNvGraphicFramePr>
            <a:graphicFrameLocks noChangeAspect="1"/>
          </p:cNvGraphicFramePr>
          <p:nvPr/>
        </p:nvGraphicFramePr>
        <p:xfrm>
          <a:off x="3203575" y="1125538"/>
          <a:ext cx="1371600" cy="1165225"/>
        </p:xfrm>
        <a:graphic>
          <a:graphicData uri="http://schemas.openxmlformats.org/presentationml/2006/ole">
            <p:oleObj spid="_x0000_s2051" name="點陣圖影像" r:id="rId4" imgW="4420217" imgH="3753374" progId="PBrush">
              <p:embed/>
            </p:oleObj>
          </a:graphicData>
        </a:graphic>
      </p:graphicFrame>
      <p:graphicFrame>
        <p:nvGraphicFramePr>
          <p:cNvPr id="21515" name="Object 11"/>
          <p:cNvGraphicFramePr>
            <a:graphicFrameLocks noChangeAspect="1"/>
          </p:cNvGraphicFramePr>
          <p:nvPr/>
        </p:nvGraphicFramePr>
        <p:xfrm>
          <a:off x="3581400" y="5029200"/>
          <a:ext cx="933450" cy="1266825"/>
        </p:xfrm>
        <a:graphic>
          <a:graphicData uri="http://schemas.openxmlformats.org/presentationml/2006/ole">
            <p:oleObj spid="_x0000_s2052" name="點陣圖影像" r:id="rId5" imgW="933580" imgH="1267002" progId="PBrush">
              <p:embed/>
            </p:oleObj>
          </a:graphicData>
        </a:graphic>
      </p:graphicFrame>
      <p:graphicFrame>
        <p:nvGraphicFramePr>
          <p:cNvPr id="21517" name="Object 13"/>
          <p:cNvGraphicFramePr>
            <a:graphicFrameLocks noChangeAspect="1"/>
          </p:cNvGraphicFramePr>
          <p:nvPr/>
        </p:nvGraphicFramePr>
        <p:xfrm>
          <a:off x="3276600" y="3048000"/>
          <a:ext cx="1490663" cy="1235075"/>
        </p:xfrm>
        <a:graphic>
          <a:graphicData uri="http://schemas.openxmlformats.org/presentationml/2006/ole">
            <p:oleObj spid="_x0000_s2053" name="點陣圖影像" r:id="rId6" imgW="4657143" imgH="3858164" progId="PBrush">
              <p:embed/>
            </p:oleObj>
          </a:graphicData>
        </a:graphic>
      </p:graphicFrame>
      <p:pic>
        <p:nvPicPr>
          <p:cNvPr id="21518" name="Picture 1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638800" y="5029200"/>
            <a:ext cx="561975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9" name="Picture 15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800600" y="5410200"/>
            <a:ext cx="581025" cy="73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20" name="Line 16"/>
          <p:cNvSpPr>
            <a:spLocks noChangeShapeType="1"/>
          </p:cNvSpPr>
          <p:nvPr/>
        </p:nvSpPr>
        <p:spPr bwMode="auto">
          <a:xfrm>
            <a:off x="3851275" y="2492375"/>
            <a:ext cx="0" cy="457200"/>
          </a:xfrm>
          <a:prstGeom prst="line">
            <a:avLst/>
          </a:prstGeom>
          <a:noFill/>
          <a:ln w="76200">
            <a:solidFill>
              <a:srgbClr val="00008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1521" name="Line 17"/>
          <p:cNvSpPr>
            <a:spLocks noChangeShapeType="1"/>
          </p:cNvSpPr>
          <p:nvPr/>
        </p:nvSpPr>
        <p:spPr bwMode="auto">
          <a:xfrm>
            <a:off x="3924300" y="4365625"/>
            <a:ext cx="0" cy="457200"/>
          </a:xfrm>
          <a:prstGeom prst="line">
            <a:avLst/>
          </a:prstGeom>
          <a:noFill/>
          <a:ln w="76200">
            <a:solidFill>
              <a:srgbClr val="00008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3" name="投影片編號版面配置區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1F40EE-5229-4F9A-B722-3A73B906B6B3}" type="slidenum">
              <a:rPr lang="en-US" altLang="zh-TW" smtClean="0"/>
              <a:pPr>
                <a:defRPr/>
              </a:pPr>
              <a:t>8</a:t>
            </a:fld>
            <a:endParaRPr lang="en-US" altLang="zh-TW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5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5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5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15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15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15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15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15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15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15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15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15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15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15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5" dur="500"/>
                                        <p:tgtEl>
                                          <p:spTgt spid="215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215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15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15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8" grpId="0" animBg="1"/>
      <p:bldP spid="21509" grpId="0" autoUpdateAnimBg="0"/>
      <p:bldP spid="21511" grpId="0" autoUpdateAnimBg="0"/>
      <p:bldP spid="21520" grpId="0" animBg="1"/>
      <p:bldP spid="2152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矩形 3"/>
          <p:cNvSpPr>
            <a:spLocks noChangeArrowheads="1"/>
          </p:cNvSpPr>
          <p:nvPr/>
        </p:nvSpPr>
        <p:spPr bwMode="auto">
          <a:xfrm>
            <a:off x="250825" y="1268413"/>
            <a:ext cx="8893175" cy="394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2">
              <a:spcBef>
                <a:spcPct val="5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</a:pPr>
            <a:r>
              <a:rPr lang="zh-TW" altLang="en-US" sz="3600">
                <a:ea typeface="標楷體" pitchFamily="65" charset="-120"/>
              </a:rPr>
              <a:t>教師示範運用策略選字</a:t>
            </a:r>
            <a:endParaRPr lang="en-US" altLang="zh-TW" sz="3600">
              <a:ea typeface="標楷體" pitchFamily="65" charset="-120"/>
            </a:endParaRPr>
          </a:p>
          <a:p>
            <a:pPr>
              <a:spcBef>
                <a:spcPct val="50000"/>
              </a:spcBef>
              <a:buClr>
                <a:schemeClr val="bg2"/>
              </a:buClr>
              <a:buSzPct val="75000"/>
            </a:pPr>
            <a:r>
              <a:rPr lang="zh-TW" altLang="en-US" sz="4000">
                <a:ea typeface="標楷體" pitchFamily="65" charset="-120"/>
              </a:rPr>
              <a:t>       </a:t>
            </a:r>
            <a:r>
              <a:rPr lang="en-US" altLang="zh-TW" sz="2800">
                <a:ea typeface="標楷體" pitchFamily="65" charset="-120"/>
              </a:rPr>
              <a:t>(</a:t>
            </a:r>
            <a:r>
              <a:rPr lang="zh-TW" altLang="en-US" sz="2800">
                <a:ea typeface="標楷體" pitchFamily="65" charset="-120"/>
              </a:rPr>
              <a:t>位</a:t>
            </a:r>
            <a:r>
              <a:rPr lang="zh-TW" altLang="en-US" sz="2800">
                <a:latin typeface="新細明體" pitchFamily="18" charset="-120"/>
              </a:rPr>
              <a:t>、</a:t>
            </a:r>
            <a:r>
              <a:rPr lang="zh-TW" altLang="en-US" sz="2800">
                <a:ea typeface="標楷體" pitchFamily="65" charset="-120"/>
              </a:rPr>
              <a:t> 拉兩個同部件不同部首的字</a:t>
            </a:r>
            <a:r>
              <a:rPr lang="en-US" altLang="zh-TW" sz="2800">
                <a:ea typeface="標楷體" pitchFamily="65" charset="-120"/>
              </a:rPr>
              <a:t>)      </a:t>
            </a:r>
          </a:p>
          <a:p>
            <a:pPr lvl="2">
              <a:spcBef>
                <a:spcPct val="5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</a:pPr>
            <a:r>
              <a:rPr lang="zh-TW" altLang="en-US" sz="3600">
                <a:ea typeface="標楷體" pitchFamily="65" charset="-120"/>
              </a:rPr>
              <a:t>學生練習</a:t>
            </a:r>
            <a:r>
              <a:rPr lang="zh-TW" altLang="en-US" sz="3600">
                <a:latin typeface="新細明體" pitchFamily="18" charset="-120"/>
              </a:rPr>
              <a:t>、</a:t>
            </a:r>
            <a:r>
              <a:rPr lang="zh-TW" altLang="en-US" sz="3600">
                <a:ea typeface="標楷體" pitchFamily="65" charset="-120"/>
              </a:rPr>
              <a:t> 發表選字理由</a:t>
            </a:r>
            <a:endParaRPr lang="en-US" altLang="zh-TW" sz="3600">
              <a:ea typeface="標楷體" pitchFamily="65" charset="-120"/>
            </a:endParaRPr>
          </a:p>
          <a:p>
            <a:pPr lvl="2">
              <a:spcBef>
                <a:spcPct val="50000"/>
              </a:spcBef>
              <a:buClr>
                <a:schemeClr val="bg2"/>
              </a:buClr>
              <a:buSzPct val="75000"/>
            </a:pPr>
            <a:r>
              <a:rPr lang="en-US" altLang="zh-TW" sz="2800">
                <a:ea typeface="標楷體" pitchFamily="65" charset="-120"/>
              </a:rPr>
              <a:t>(</a:t>
            </a:r>
            <a:r>
              <a:rPr lang="zh-TW" altLang="en-US" sz="2800">
                <a:ea typeface="標楷體" pitchFamily="65" charset="-120"/>
              </a:rPr>
              <a:t>份</a:t>
            </a:r>
            <a:r>
              <a:rPr lang="zh-TW" altLang="en-US" sz="2800">
                <a:latin typeface="新細明體" pitchFamily="18" charset="-120"/>
              </a:rPr>
              <a:t>、</a:t>
            </a:r>
            <a:r>
              <a:rPr lang="zh-TW" altLang="en-US" sz="2800">
                <a:ea typeface="標楷體" pitchFamily="65" charset="-120"/>
              </a:rPr>
              <a:t> 扮兩個同部件不同部首的字</a:t>
            </a:r>
            <a:r>
              <a:rPr lang="en-US" altLang="zh-TW" sz="2800">
                <a:ea typeface="標楷體" pitchFamily="65" charset="-120"/>
              </a:rPr>
              <a:t>)</a:t>
            </a:r>
          </a:p>
          <a:p>
            <a:pPr lvl="2">
              <a:spcBef>
                <a:spcPct val="5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</a:pPr>
            <a:r>
              <a:rPr lang="zh-TW" altLang="en-US" sz="3600">
                <a:ea typeface="標楷體" pitchFamily="65" charset="-120"/>
              </a:rPr>
              <a:t>老師提示與檢討</a:t>
            </a:r>
          </a:p>
        </p:txBody>
      </p:sp>
      <p:sp>
        <p:nvSpPr>
          <p:cNvPr id="5" name="按鈕形 4">
            <a:hlinkClick r:id="rId2" action="ppaction://hlinkfile"/>
          </p:cNvPr>
          <p:cNvSpPr/>
          <p:nvPr/>
        </p:nvSpPr>
        <p:spPr>
          <a:xfrm>
            <a:off x="468313" y="5689600"/>
            <a:ext cx="1800225" cy="647700"/>
          </a:xfrm>
          <a:prstGeom prst="bevel">
            <a:avLst>
              <a:gd name="adj" fmla="val 3455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TW" altLang="en-US" b="1" dirty="0">
                <a:solidFill>
                  <a:srgbClr val="002060"/>
                </a:solidFill>
              </a:rPr>
              <a:t>教師示範</a:t>
            </a:r>
          </a:p>
        </p:txBody>
      </p:sp>
      <p:sp>
        <p:nvSpPr>
          <p:cNvPr id="7" name="摺角紙張 6"/>
          <p:cNvSpPr/>
          <p:nvPr/>
        </p:nvSpPr>
        <p:spPr>
          <a:xfrm>
            <a:off x="6732588" y="3933825"/>
            <a:ext cx="1223962" cy="431800"/>
          </a:xfrm>
          <a:prstGeom prst="foldedCorner">
            <a:avLst>
              <a:gd name="adj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TW" altLang="en-US" sz="2400" b="1" dirty="0">
                <a:solidFill>
                  <a:srgbClr val="002060"/>
                </a:solidFill>
                <a:latin typeface="標楷體" pitchFamily="65" charset="-120"/>
                <a:ea typeface="標楷體" pitchFamily="65" charset="-120"/>
              </a:rPr>
              <a:t>附件一</a:t>
            </a:r>
          </a:p>
        </p:txBody>
      </p:sp>
      <p:sp>
        <p:nvSpPr>
          <p:cNvPr id="22533" name="矩形 14"/>
          <p:cNvSpPr>
            <a:spLocks noChangeArrowheads="1"/>
          </p:cNvSpPr>
          <p:nvPr/>
        </p:nvSpPr>
        <p:spPr bwMode="auto">
          <a:xfrm>
            <a:off x="0" y="404664"/>
            <a:ext cx="76327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ts val="3000"/>
              </a:lnSpc>
              <a:spcBef>
                <a:spcPct val="50000"/>
              </a:spcBef>
            </a:pPr>
            <a:r>
              <a:rPr lang="zh-TW" altLang="en-US" sz="3600" b="1" dirty="0">
                <a:latin typeface="標楷體" pitchFamily="65" charset="-120"/>
                <a:ea typeface="標楷體" pitchFamily="65" charset="-120"/>
              </a:rPr>
              <a:t>二、示範、練習策略與檢視策略運用</a:t>
            </a:r>
            <a:endParaRPr lang="zh-TW" altLang="en-US" sz="3600" dirty="0"/>
          </a:p>
        </p:txBody>
      </p:sp>
      <p:sp>
        <p:nvSpPr>
          <p:cNvPr id="6" name="按鈕形 5">
            <a:hlinkClick r:id="rId3" action="ppaction://hlinkfile"/>
          </p:cNvPr>
          <p:cNvSpPr/>
          <p:nvPr/>
        </p:nvSpPr>
        <p:spPr>
          <a:xfrm>
            <a:off x="3348038" y="5689600"/>
            <a:ext cx="1800225" cy="647700"/>
          </a:xfrm>
          <a:prstGeom prst="bevel">
            <a:avLst>
              <a:gd name="adj" fmla="val 3455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TW" altLang="en-US" b="1" dirty="0">
                <a:solidFill>
                  <a:srgbClr val="002060"/>
                </a:solidFill>
              </a:rPr>
              <a:t>學生嘗試</a:t>
            </a:r>
          </a:p>
        </p:txBody>
      </p:sp>
      <p:sp>
        <p:nvSpPr>
          <p:cNvPr id="8" name="按鈕形 7">
            <a:hlinkClick r:id="rId4" action="ppaction://hlinkfile"/>
          </p:cNvPr>
          <p:cNvSpPr/>
          <p:nvPr/>
        </p:nvSpPr>
        <p:spPr>
          <a:xfrm>
            <a:off x="6156325" y="5689600"/>
            <a:ext cx="1800225" cy="647700"/>
          </a:xfrm>
          <a:prstGeom prst="bevel">
            <a:avLst>
              <a:gd name="adj" fmla="val 3455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TW" altLang="en-US" b="1" dirty="0">
                <a:solidFill>
                  <a:srgbClr val="002060"/>
                </a:solidFill>
              </a:rPr>
              <a:t>教師檢討</a:t>
            </a:r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1F40EE-5229-4F9A-B722-3A73B906B6B3}" type="slidenum">
              <a:rPr lang="en-US" altLang="zh-TW" smtClean="0"/>
              <a:pPr>
                <a:defRPr/>
              </a:pPr>
              <a:t>9</a:t>
            </a:fld>
            <a:endParaRPr lang="en-US" altLang="zh-TW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900113" y="1484313"/>
            <a:ext cx="7920037" cy="206216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buFont typeface="Wingdings" pitchFamily="2" charset="2"/>
              <a:buNone/>
              <a:defRPr/>
            </a:pPr>
            <a:r>
              <a:rPr lang="en-US" altLang="zh-TW" sz="3200" b="1" dirty="0">
                <a:ea typeface="標楷體" pitchFamily="65" charset="-120"/>
              </a:rPr>
              <a:t> 1.</a:t>
            </a:r>
            <a:r>
              <a:rPr lang="zh-TW" altLang="en-US" sz="3200" b="1" dirty="0">
                <a:ea typeface="標楷體" pitchFamily="65" charset="-120"/>
              </a:rPr>
              <a:t>混合已教過的四個字</a:t>
            </a:r>
            <a:r>
              <a:rPr lang="zh-TW" altLang="en-US" sz="3200" b="1" dirty="0"/>
              <a:t>（</a:t>
            </a:r>
            <a:r>
              <a:rPr kumimoji="0" lang="zh-TW" altLang="en-US" sz="32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份</a:t>
            </a:r>
            <a:r>
              <a:rPr lang="zh-TW" altLang="en-US" sz="3200" dirty="0"/>
              <a:t>、</a:t>
            </a:r>
            <a:r>
              <a:rPr kumimoji="0" lang="zh-TW" alt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 </a:t>
            </a:r>
            <a:r>
              <a:rPr kumimoji="0" lang="zh-TW" altLang="en-US" sz="32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扮</a:t>
            </a:r>
            <a:r>
              <a:rPr lang="zh-TW" altLang="en-US" sz="3200" dirty="0"/>
              <a:t>、</a:t>
            </a:r>
            <a:r>
              <a:rPr kumimoji="0" lang="zh-TW" altLang="en-US" sz="32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拉</a:t>
            </a:r>
            <a:r>
              <a:rPr lang="zh-TW" altLang="en-US" sz="3200" dirty="0"/>
              <a:t>、</a:t>
            </a:r>
            <a:r>
              <a:rPr kumimoji="0" lang="zh-TW" altLang="en-US" sz="32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位</a:t>
            </a:r>
            <a:r>
              <a:rPr kumimoji="0" lang="zh-TW" altLang="en-US" sz="32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） </a:t>
            </a:r>
          </a:p>
          <a:p>
            <a:pPr>
              <a:buFont typeface="Wingdings" pitchFamily="2" charset="2"/>
              <a:buNone/>
              <a:defRPr/>
            </a:pPr>
            <a:r>
              <a:rPr kumimoji="0" lang="zh-TW" altLang="en-US" sz="32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   </a:t>
            </a:r>
            <a:r>
              <a:rPr lang="zh-TW" altLang="en-US" sz="3200" b="1" dirty="0">
                <a:ea typeface="標楷體" pitchFamily="65" charset="-120"/>
              </a:rPr>
              <a:t>於文章中</a:t>
            </a:r>
            <a:r>
              <a:rPr lang="zh-TW" altLang="en-US" sz="3200" b="1" dirty="0"/>
              <a:t>。</a:t>
            </a:r>
            <a:endParaRPr lang="zh-TW" altLang="en-US" sz="3200" b="1" dirty="0">
              <a:ea typeface="標楷體" pitchFamily="65" charset="-120"/>
            </a:endParaRPr>
          </a:p>
          <a:p>
            <a:pPr>
              <a:buFont typeface="Wingdings" pitchFamily="2" charset="2"/>
              <a:buNone/>
              <a:defRPr/>
            </a:pPr>
            <a:endParaRPr kumimoji="0" lang="en-US" altLang="zh-TW" sz="3200" b="1" dirty="0">
              <a:ea typeface="標楷體" pitchFamily="65" charset="-120"/>
            </a:endParaRPr>
          </a:p>
          <a:p>
            <a:pPr>
              <a:buFont typeface="Wingdings" pitchFamily="2" charset="2"/>
              <a:buNone/>
              <a:defRPr/>
            </a:pPr>
            <a:r>
              <a:rPr kumimoji="0" lang="zh-TW" altLang="en-US" sz="3200" b="1" dirty="0">
                <a:ea typeface="標楷體" pitchFamily="65" charset="-120"/>
              </a:rPr>
              <a:t> </a:t>
            </a:r>
            <a:r>
              <a:rPr kumimoji="0" lang="en-US" altLang="zh-TW" sz="3200" b="1" dirty="0">
                <a:ea typeface="標楷體" pitchFamily="65" charset="-120"/>
              </a:rPr>
              <a:t>2.</a:t>
            </a:r>
            <a:r>
              <a:rPr kumimoji="0" lang="zh-TW" altLang="en-US" sz="3200" b="1" dirty="0">
                <a:ea typeface="標楷體" pitchFamily="65" charset="-120"/>
              </a:rPr>
              <a:t>要學生生選</a:t>
            </a:r>
            <a:r>
              <a:rPr lang="zh-TW" altLang="en-US" sz="3200" b="1" dirty="0">
                <a:ea typeface="標楷體" pitchFamily="65" charset="-120"/>
              </a:rPr>
              <a:t>出正確的字</a:t>
            </a:r>
            <a:r>
              <a:rPr lang="en-US" altLang="zh-TW" sz="3200" b="1" dirty="0">
                <a:ea typeface="標楷體" pitchFamily="65" charset="-120"/>
              </a:rPr>
              <a:t>,</a:t>
            </a:r>
            <a:r>
              <a:rPr lang="zh-TW" altLang="en-US" sz="3200" b="1" dirty="0">
                <a:ea typeface="標楷體" pitchFamily="65" charset="-120"/>
              </a:rPr>
              <a:t>並說明選字理由</a:t>
            </a:r>
            <a:r>
              <a:rPr lang="zh-TW" altLang="en-US" sz="3200" b="1" dirty="0"/>
              <a:t>。</a:t>
            </a:r>
            <a:endParaRPr lang="zh-TW" altLang="en-US" sz="3200" b="1" dirty="0">
              <a:ea typeface="標楷體" pitchFamily="65" charset="-120"/>
            </a:endParaRPr>
          </a:p>
        </p:txBody>
      </p:sp>
      <p:sp>
        <p:nvSpPr>
          <p:cNvPr id="23555" name="矩形 4"/>
          <p:cNvSpPr>
            <a:spLocks noChangeArrowheads="1"/>
          </p:cNvSpPr>
          <p:nvPr/>
        </p:nvSpPr>
        <p:spPr bwMode="auto">
          <a:xfrm>
            <a:off x="1258888" y="333375"/>
            <a:ext cx="659765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ts val="3000"/>
              </a:lnSpc>
              <a:spcBef>
                <a:spcPct val="50000"/>
              </a:spcBef>
            </a:pPr>
            <a:r>
              <a:rPr lang="zh-TW" altLang="en-US" sz="4000" b="1">
                <a:latin typeface="標楷體" pitchFamily="65" charset="-120"/>
                <a:ea typeface="標楷體" pitchFamily="65" charset="-120"/>
              </a:rPr>
              <a:t> 三、手和人部首的綜合複習</a:t>
            </a:r>
            <a:endParaRPr lang="en-US" altLang="zh-TW" sz="4000" b="1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23556" name="矩形 5"/>
          <p:cNvSpPr>
            <a:spLocks noChangeArrowheads="1"/>
          </p:cNvSpPr>
          <p:nvPr/>
        </p:nvSpPr>
        <p:spPr bwMode="auto">
          <a:xfrm>
            <a:off x="1258888" y="4005263"/>
            <a:ext cx="59309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3200" b="1">
                <a:latin typeface="標楷體" pitchFamily="65" charset="-120"/>
                <a:ea typeface="標楷體" pitchFamily="65" charset="-120"/>
              </a:rPr>
              <a:t>3.</a:t>
            </a:r>
            <a:r>
              <a:rPr lang="zh-TW" altLang="en-US" sz="3200" b="1">
                <a:latin typeface="標楷體" pitchFamily="65" charset="-120"/>
                <a:ea typeface="標楷體" pitchFamily="65" charset="-120"/>
              </a:rPr>
              <a:t>老師檢討答案並說明選字理由</a:t>
            </a:r>
          </a:p>
        </p:txBody>
      </p:sp>
      <p:sp>
        <p:nvSpPr>
          <p:cNvPr id="8" name="六邊形 7">
            <a:hlinkClick r:id="rId2" action="ppaction://hlinksldjump"/>
          </p:cNvPr>
          <p:cNvSpPr/>
          <p:nvPr/>
        </p:nvSpPr>
        <p:spPr>
          <a:xfrm>
            <a:off x="7164388" y="3860800"/>
            <a:ext cx="1008062" cy="936625"/>
          </a:xfrm>
          <a:prstGeom prst="hexagon">
            <a:avLst>
              <a:gd name="adj" fmla="val 50654"/>
              <a:gd name="vf" fmla="val 11547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TW" altLang="en-US" b="1" dirty="0">
                <a:solidFill>
                  <a:srgbClr val="002060"/>
                </a:solidFill>
              </a:rPr>
              <a:t>投影</a:t>
            </a:r>
          </a:p>
        </p:txBody>
      </p:sp>
      <p:sp>
        <p:nvSpPr>
          <p:cNvPr id="9" name="摺角紙張 8"/>
          <p:cNvSpPr/>
          <p:nvPr/>
        </p:nvSpPr>
        <p:spPr>
          <a:xfrm>
            <a:off x="4716463" y="3573463"/>
            <a:ext cx="1223962" cy="431800"/>
          </a:xfrm>
          <a:prstGeom prst="foldedCorner">
            <a:avLst>
              <a:gd name="adj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TW" altLang="en-US" sz="2400" b="1" dirty="0">
                <a:solidFill>
                  <a:srgbClr val="002060"/>
                </a:solidFill>
                <a:latin typeface="標楷體" pitchFamily="65" charset="-120"/>
                <a:ea typeface="標楷體" pitchFamily="65" charset="-120"/>
              </a:rPr>
              <a:t>附件二</a:t>
            </a:r>
          </a:p>
        </p:txBody>
      </p:sp>
      <p:sp>
        <p:nvSpPr>
          <p:cNvPr id="7" name="流程圖: 替代處理程序 6">
            <a:hlinkClick r:id="rId3" action="ppaction://hlinksldjump"/>
          </p:cNvPr>
          <p:cNvSpPr/>
          <p:nvPr/>
        </p:nvSpPr>
        <p:spPr>
          <a:xfrm>
            <a:off x="5435600" y="6021388"/>
            <a:ext cx="1081088" cy="503237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TW" dirty="0">
                <a:solidFill>
                  <a:schemeClr val="tx1"/>
                </a:solidFill>
              </a:rPr>
              <a:t>next</a:t>
            </a:r>
            <a:endParaRPr lang="zh-TW" altLang="en-US" dirty="0">
              <a:solidFill>
                <a:schemeClr val="tx1"/>
              </a:solidFill>
            </a:endParaRPr>
          </a:p>
        </p:txBody>
      </p:sp>
      <p:sp>
        <p:nvSpPr>
          <p:cNvPr id="10" name="投影片編號版面配置區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1F40EE-5229-4F9A-B722-3A73B906B6B3}" type="slidenum">
              <a:rPr lang="en-US" altLang="zh-TW" smtClean="0"/>
              <a:pPr>
                <a:defRPr/>
              </a:pPr>
              <a:t>10</a:t>
            </a:fld>
            <a:endParaRPr lang="en-US" altLang="zh-TW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 Box 6"/>
          <p:cNvSpPr txBox="1">
            <a:spLocks noChangeArrowheads="1"/>
          </p:cNvSpPr>
          <p:nvPr/>
        </p:nvSpPr>
        <p:spPr bwMode="auto">
          <a:xfrm>
            <a:off x="971550" y="188913"/>
            <a:ext cx="6932613" cy="522287"/>
          </a:xfrm>
          <a:prstGeom prst="rect">
            <a:avLst/>
          </a:prstGeom>
          <a:noFill/>
          <a:ln w="57150" cmpd="thickThin">
            <a:solidFill>
              <a:srgbClr val="80008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TW" altLang="en-US" sz="2800">
                <a:latin typeface="華康標楷W5注音" pitchFamily="66" charset="-120"/>
                <a:ea typeface="華康標楷W5注音" pitchFamily="66" charset="-120"/>
              </a:rPr>
              <a:t>小朋友</a:t>
            </a:r>
            <a:r>
              <a:rPr lang="en-US" altLang="zh-TW" sz="2800">
                <a:latin typeface="華康標楷W5注音" pitchFamily="66" charset="-120"/>
                <a:ea typeface="華康標楷W5注音" pitchFamily="66" charset="-120"/>
              </a:rPr>
              <a:t>,</a:t>
            </a:r>
            <a:r>
              <a:rPr lang="zh-TW" altLang="en-US" sz="2800">
                <a:latin typeface="華康標楷W5注音" pitchFamily="66" charset="-120"/>
                <a:ea typeface="華康標楷W5注音" pitchFamily="66" charset="-120"/>
              </a:rPr>
              <a:t>你和老師想的一樣嗎</a:t>
            </a:r>
            <a:r>
              <a:rPr lang="en-US" altLang="zh-TW" sz="2800">
                <a:latin typeface="華康標楷W5注音" pitchFamily="66" charset="-120"/>
                <a:ea typeface="華康標楷W5注音" pitchFamily="66" charset="-120"/>
              </a:rPr>
              <a:t>?</a:t>
            </a:r>
          </a:p>
        </p:txBody>
      </p:sp>
      <p:grpSp>
        <p:nvGrpSpPr>
          <p:cNvPr id="24579" name="Group 8"/>
          <p:cNvGrpSpPr>
            <a:grpSpLocks/>
          </p:cNvGrpSpPr>
          <p:nvPr/>
        </p:nvGrpSpPr>
        <p:grpSpPr bwMode="auto">
          <a:xfrm>
            <a:off x="468313" y="836613"/>
            <a:ext cx="8316912" cy="5383212"/>
            <a:chOff x="240" y="720"/>
            <a:chExt cx="5376" cy="3436"/>
          </a:xfrm>
        </p:grpSpPr>
        <p:sp>
          <p:nvSpPr>
            <p:cNvPr id="2" name="Rectangle 3"/>
            <p:cNvSpPr>
              <a:spLocks noChangeArrowheads="1"/>
            </p:cNvSpPr>
            <p:nvPr/>
          </p:nvSpPr>
          <p:spPr bwMode="auto">
            <a:xfrm>
              <a:off x="3024" y="2544"/>
              <a:ext cx="2592" cy="1612"/>
            </a:xfrm>
            <a:prstGeom prst="rect">
              <a:avLst/>
            </a:prstGeom>
            <a:noFill/>
            <a:ln w="28575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kumimoji="0" lang="zh-TW" altLang="en-US" sz="4000" b="1" u="sng">
                  <a:solidFill>
                    <a:srgbClr val="FF0000"/>
                  </a:solidFill>
                  <a:latin typeface="華康字框加注音(標楷W5)" pitchFamily="66" charset="-120"/>
                  <a:ea typeface="華康字框加注音(標楷W5)" pitchFamily="66" charset="-120"/>
                </a:rPr>
                <a:t>拉</a:t>
              </a:r>
              <a:r>
                <a:rPr kumimoji="0" lang="zh-TW" altLang="en-US" sz="4000" b="1" u="sng">
                  <a:solidFill>
                    <a:srgbClr val="FF0000"/>
                  </a:solidFill>
                  <a:latin typeface="華康標楷W5注音" pitchFamily="66" charset="-120"/>
                  <a:ea typeface="華康標楷W5注音" pitchFamily="66" charset="-120"/>
                </a:rPr>
                <a:t>著</a:t>
              </a:r>
              <a:endParaRPr lang="zh-TW" altLang="en-US" sz="4000" b="1" u="sng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華康字框加注音(標楷W5)" pitchFamily="66" charset="-120"/>
                <a:ea typeface="華康字框加注音(標楷W5)" pitchFamily="66" charset="-120"/>
              </a:endParaRPr>
            </a:p>
            <a:p>
              <a:pPr>
                <a:defRPr/>
              </a:pPr>
              <a:r>
                <a:rPr lang="zh-TW" altLang="en-US">
                  <a:ea typeface="華康標楷W5注音" pitchFamily="66" charset="-120"/>
                </a:rPr>
                <a:t>這個詞與</a:t>
              </a:r>
              <a:r>
                <a:rPr lang="zh-TW" altLang="en-US" sz="2800" b="1">
                  <a:solidFill>
                    <a:srgbClr val="009900"/>
                  </a:solidFill>
                  <a:ea typeface="華康標楷W5注音" pitchFamily="66" charset="-120"/>
                </a:rPr>
                <a:t>手所做的動作有關</a:t>
              </a:r>
              <a:r>
                <a:rPr lang="zh-TW" altLang="en-US">
                  <a:ea typeface="華康標楷W5注音" pitchFamily="66" charset="-120"/>
                </a:rPr>
                <a:t>所以選內含</a:t>
              </a:r>
              <a:r>
                <a:rPr lang="zh-TW" altLang="en-US" b="1">
                  <a:solidFill>
                    <a:schemeClr val="accent2"/>
                  </a:solidFill>
                  <a:ea typeface="華康標楷W5注音" pitchFamily="66" charset="-120"/>
                </a:rPr>
                <a:t>手部首</a:t>
              </a:r>
              <a:r>
                <a:rPr lang="zh-TW" altLang="en-US">
                  <a:ea typeface="華康標楷W5注音" pitchFamily="66" charset="-120"/>
                </a:rPr>
                <a:t>的</a:t>
              </a:r>
            </a:p>
            <a:p>
              <a:pPr>
                <a:defRPr/>
              </a:pPr>
              <a:r>
                <a:rPr kumimoji="0" lang="zh-TW" altLang="en-US" sz="4000" b="1" u="sng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標楷體" pitchFamily="65" charset="-120"/>
                  <a:ea typeface="標楷體" pitchFamily="65" charset="-120"/>
                </a:rPr>
                <a:t>拉</a:t>
              </a:r>
              <a:r>
                <a:rPr kumimoji="0" lang="zh-TW" altLang="en-US">
                  <a:latin typeface="標楷體" pitchFamily="65" charset="-120"/>
                  <a:ea typeface="標楷體" pitchFamily="65" charset="-120"/>
                </a:rPr>
                <a:t>這個字填入</a:t>
              </a:r>
              <a:r>
                <a:rPr kumimoji="0" lang="zh-TW" altLang="en-US">
                  <a:latin typeface="華康標楷W5注音" pitchFamily="66" charset="-120"/>
                  <a:ea typeface="華康標楷W5注音" pitchFamily="66" charset="-120"/>
                </a:rPr>
                <a:t>。</a:t>
              </a:r>
            </a:p>
          </p:txBody>
        </p:sp>
        <p:sp>
          <p:nvSpPr>
            <p:cNvPr id="23556" name="Text Box 4"/>
            <p:cNvSpPr txBox="1">
              <a:spLocks noChangeArrowheads="1"/>
            </p:cNvSpPr>
            <p:nvPr/>
          </p:nvSpPr>
          <p:spPr bwMode="auto">
            <a:xfrm>
              <a:off x="288" y="2544"/>
              <a:ext cx="2443" cy="1600"/>
            </a:xfrm>
            <a:prstGeom prst="rect">
              <a:avLst/>
            </a:prstGeom>
            <a:noFill/>
            <a:ln w="9525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0" hangingPunct="0">
                <a:defRPr/>
              </a:pPr>
              <a:r>
                <a:rPr kumimoji="0" lang="zh-TW" altLang="en-US" sz="4000" b="1" u="sng" dirty="0">
                  <a:solidFill>
                    <a:srgbClr val="FF0000"/>
                  </a:solidFill>
                  <a:latin typeface="華康標楷W5注音" pitchFamily="66" charset="-120"/>
                  <a:ea typeface="華康標楷W5注音" pitchFamily="66" charset="-120"/>
                </a:rPr>
                <a:t>一</a:t>
              </a:r>
              <a:r>
                <a:rPr kumimoji="0" lang="zh-TW" altLang="en-US" sz="4000" b="1" u="sng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ea typeface="華康字框加注音(標楷W5)" pitchFamily="66" charset="-120"/>
                  <a:sym typeface="Wingdings" pitchFamily="2" charset="2"/>
                </a:rPr>
                <a:t>位</a:t>
              </a:r>
              <a:endParaRPr lang="zh-TW" altLang="en-US" sz="40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華康標楷W5注音" pitchFamily="66" charset="-120"/>
                <a:ea typeface="華康標楷W5注音" pitchFamily="66" charset="-120"/>
              </a:endParaRPr>
            </a:p>
            <a:p>
              <a:pPr algn="ctr">
                <a:defRPr/>
              </a:pPr>
              <a:r>
                <a:rPr lang="zh-TW" altLang="en-US" dirty="0">
                  <a:ea typeface="華康標楷W5注音" pitchFamily="66" charset="-120"/>
                </a:rPr>
                <a:t>這個詞是</a:t>
              </a:r>
              <a:r>
                <a:rPr lang="zh-TW" altLang="en-US" sz="2800" b="1" dirty="0">
                  <a:solidFill>
                    <a:srgbClr val="008000"/>
                  </a:solidFill>
                  <a:ea typeface="華康標楷W5注音" pitchFamily="66" charset="-120"/>
                </a:rPr>
                <a:t>一個數算人數單位</a:t>
              </a:r>
              <a:r>
                <a:rPr lang="zh-TW" altLang="en-US" dirty="0">
                  <a:ea typeface="華康標楷W5注音" pitchFamily="66" charset="-120"/>
                </a:rPr>
                <a:t>所以選內含</a:t>
              </a:r>
              <a:r>
                <a:rPr lang="zh-TW" altLang="en-US" b="1" dirty="0">
                  <a:solidFill>
                    <a:schemeClr val="accent2"/>
                  </a:solidFill>
                  <a:ea typeface="華康標楷W5注音" pitchFamily="66" charset="-120"/>
                </a:rPr>
                <a:t>人部首</a:t>
              </a:r>
              <a:r>
                <a:rPr lang="zh-TW" altLang="en-US" dirty="0">
                  <a:ea typeface="華康標楷W5注音" pitchFamily="66" charset="-120"/>
                </a:rPr>
                <a:t>的</a:t>
              </a:r>
              <a:r>
                <a:rPr kumimoji="0" lang="zh-TW" altLang="en-US" sz="4000" b="1" u="sng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標楷體" pitchFamily="65" charset="-120"/>
                  <a:ea typeface="標楷體" pitchFamily="65" charset="-120"/>
                </a:rPr>
                <a:t>位</a:t>
              </a:r>
              <a:r>
                <a:rPr kumimoji="0" lang="zh-TW" altLang="en-US" dirty="0">
                  <a:latin typeface="標楷體" pitchFamily="65" charset="-120"/>
                  <a:ea typeface="標楷體" pitchFamily="65" charset="-120"/>
                </a:rPr>
                <a:t>這個字填入</a:t>
              </a:r>
              <a:r>
                <a:rPr kumimoji="0" lang="zh-TW" altLang="en-US" dirty="0">
                  <a:latin typeface="華康標楷W5注音" pitchFamily="66" charset="-120"/>
                  <a:ea typeface="華康標楷W5注音" pitchFamily="66" charset="-120"/>
                </a:rPr>
                <a:t>。</a:t>
              </a:r>
            </a:p>
          </p:txBody>
        </p:sp>
        <p:sp>
          <p:nvSpPr>
            <p:cNvPr id="23557" name="Rectangle 5"/>
            <p:cNvSpPr>
              <a:spLocks noChangeArrowheads="1"/>
            </p:cNvSpPr>
            <p:nvPr/>
          </p:nvSpPr>
          <p:spPr bwMode="auto">
            <a:xfrm>
              <a:off x="240" y="720"/>
              <a:ext cx="2544" cy="1612"/>
            </a:xfrm>
            <a:prstGeom prst="rect">
              <a:avLst/>
            </a:prstGeom>
            <a:noFill/>
            <a:ln w="28575">
              <a:solidFill>
                <a:srgbClr val="009900"/>
              </a:solidFill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0" hangingPunct="0">
                <a:defRPr/>
              </a:pPr>
              <a:r>
                <a:rPr kumimoji="0" lang="zh-TW" altLang="en-US" sz="4000" b="1" u="sng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ea typeface="華康標楷W5破音一" pitchFamily="66" charset="-120"/>
                </a:rPr>
                <a:t>一</a:t>
              </a:r>
              <a:r>
                <a:rPr kumimoji="0" lang="zh-TW" altLang="en-US" sz="4000" b="1" u="sng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ea typeface="華康字框加注音(標楷W5)" pitchFamily="66" charset="-120"/>
                  <a:sym typeface="Wingdings" pitchFamily="2" charset="2"/>
                </a:rPr>
                <a:t>份</a:t>
              </a:r>
              <a:r>
                <a:rPr kumimoji="0" lang="zh-TW" altLang="en-US" sz="4000" b="1" u="sng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ea typeface="華康標楷W5注音" pitchFamily="66" charset="-120"/>
                  <a:sym typeface="Wingdings" pitchFamily="2" charset="2"/>
                </a:rPr>
                <a:t>子</a:t>
              </a:r>
              <a:endParaRPr lang="zh-TW" altLang="en-US" sz="40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華康字框加注音(標楷W5)" pitchFamily="66" charset="-120"/>
                <a:ea typeface="華康標楷W5注音" pitchFamily="66" charset="-120"/>
              </a:endParaRPr>
            </a:p>
            <a:p>
              <a:pPr>
                <a:defRPr/>
              </a:pPr>
              <a:r>
                <a:rPr lang="zh-TW" altLang="en-US" dirty="0">
                  <a:ea typeface="華康標楷W5注音" pitchFamily="66" charset="-120"/>
                </a:rPr>
                <a:t>這個詞是有</a:t>
              </a:r>
              <a:r>
                <a:rPr lang="zh-TW" altLang="en-US" sz="2800" b="1" dirty="0">
                  <a:solidFill>
                    <a:srgbClr val="008000"/>
                  </a:solidFill>
                  <a:ea typeface="華康標楷W5注音" pitchFamily="66" charset="-120"/>
                </a:rPr>
                <a:t>一個人的意思</a:t>
              </a:r>
              <a:r>
                <a:rPr lang="zh-TW" altLang="en-US" dirty="0">
                  <a:ea typeface="華康標楷W5注音" pitchFamily="66" charset="-120"/>
                </a:rPr>
                <a:t>所以選內含</a:t>
              </a:r>
              <a:r>
                <a:rPr lang="zh-TW" altLang="en-US" b="1" dirty="0">
                  <a:solidFill>
                    <a:schemeClr val="accent2"/>
                  </a:solidFill>
                  <a:ea typeface="華康標楷W5注音" pitchFamily="66" charset="-120"/>
                </a:rPr>
                <a:t>人部首</a:t>
              </a:r>
              <a:r>
                <a:rPr lang="zh-TW" altLang="en-US" dirty="0">
                  <a:ea typeface="華康標楷W5注音" pitchFamily="66" charset="-120"/>
                </a:rPr>
                <a:t>的</a:t>
              </a:r>
              <a:r>
                <a:rPr kumimoji="0" lang="zh-TW" altLang="en-US" sz="4000" b="1" u="sng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標楷體" pitchFamily="65" charset="-120"/>
                  <a:ea typeface="標楷體" pitchFamily="65" charset="-120"/>
                </a:rPr>
                <a:t>份</a:t>
              </a:r>
              <a:r>
                <a:rPr kumimoji="0" lang="zh-TW" altLang="en-US" dirty="0">
                  <a:latin typeface="標楷體" pitchFamily="65" charset="-120"/>
                  <a:ea typeface="標楷體" pitchFamily="65" charset="-120"/>
                </a:rPr>
                <a:t>這個字填入</a:t>
              </a:r>
            </a:p>
          </p:txBody>
        </p:sp>
        <p:sp>
          <p:nvSpPr>
            <p:cNvPr id="23559" name="Rectangle 7"/>
            <p:cNvSpPr>
              <a:spLocks noChangeArrowheads="1"/>
            </p:cNvSpPr>
            <p:nvPr/>
          </p:nvSpPr>
          <p:spPr bwMode="auto">
            <a:xfrm>
              <a:off x="2929" y="720"/>
              <a:ext cx="2687" cy="1651"/>
            </a:xfrm>
            <a:prstGeom prst="rect">
              <a:avLst/>
            </a:prstGeom>
            <a:noFill/>
            <a:ln w="28575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zh-TW" altLang="en-US" sz="4000" b="1" u="sng">
                  <a:solidFill>
                    <a:srgbClr val="FF0000"/>
                  </a:solidFill>
                  <a:latin typeface="華康字框加注音(標楷W5)" pitchFamily="66" charset="-120"/>
                  <a:ea typeface="華康字框加注音(標楷W5)" pitchFamily="66" charset="-120"/>
                </a:rPr>
                <a:t>扮</a:t>
              </a:r>
              <a:r>
                <a:rPr lang="zh-TW" altLang="en-US" sz="4000" b="1" u="sng">
                  <a:solidFill>
                    <a:srgbClr val="FF0000"/>
                  </a:solidFill>
                  <a:latin typeface="華康標楷W5注音" pitchFamily="66" charset="-120"/>
                  <a:ea typeface="華康標楷W5注音" pitchFamily="66" charset="-120"/>
                </a:rPr>
                <a:t>演</a:t>
              </a:r>
              <a:endParaRPr lang="zh-TW" altLang="en-US" sz="4000" b="1" u="sng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華康字框加注音(標楷W5)" pitchFamily="66" charset="-120"/>
                <a:ea typeface="華康字框加注音(標楷W5)" pitchFamily="66" charset="-120"/>
              </a:endParaRPr>
            </a:p>
            <a:p>
              <a:pPr>
                <a:defRPr/>
              </a:pPr>
              <a:r>
                <a:rPr lang="zh-TW" altLang="en-US" sz="2800">
                  <a:ea typeface="華康標楷W5注音" pitchFamily="66" charset="-120"/>
                </a:rPr>
                <a:t>這個</a:t>
              </a:r>
              <a:r>
                <a:rPr lang="zh-TW" altLang="en-US" sz="2800" b="1">
                  <a:solidFill>
                    <a:srgbClr val="009900"/>
                  </a:solidFill>
                  <a:ea typeface="華康標楷W5注音" pitchFamily="66" charset="-120"/>
                </a:rPr>
                <a:t>是需要用</a:t>
              </a:r>
              <a:r>
                <a:rPr lang="zh-TW" altLang="en-US" b="1">
                  <a:solidFill>
                    <a:srgbClr val="009900"/>
                  </a:solidFill>
                  <a:ea typeface="華康標楷W5注音" pitchFamily="66" charset="-120"/>
                </a:rPr>
                <a:t>手做的動作</a:t>
              </a:r>
              <a:r>
                <a:rPr lang="zh-TW" altLang="en-US" sz="2800">
                  <a:ea typeface="華康標楷W5注音" pitchFamily="66" charset="-120"/>
                </a:rPr>
                <a:t>所以選內含</a:t>
              </a:r>
              <a:r>
                <a:rPr lang="zh-TW" altLang="en-US" sz="2800" b="1">
                  <a:solidFill>
                    <a:schemeClr val="accent2"/>
                  </a:solidFill>
                  <a:ea typeface="華康標楷W5注音" pitchFamily="66" charset="-120"/>
                </a:rPr>
                <a:t>手部首</a:t>
              </a:r>
              <a:r>
                <a:rPr lang="zh-TW" altLang="en-US" sz="2800">
                  <a:ea typeface="華康標楷W5注音" pitchFamily="66" charset="-120"/>
                </a:rPr>
                <a:t>的</a:t>
              </a:r>
              <a:r>
                <a:rPr kumimoji="0" lang="zh-TW" altLang="en-US" sz="4000" b="1" u="sng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標楷體" pitchFamily="65" charset="-120"/>
                  <a:ea typeface="標楷體" pitchFamily="65" charset="-120"/>
                </a:rPr>
                <a:t>扮</a:t>
              </a:r>
              <a:r>
                <a:rPr kumimoji="0" lang="zh-TW" altLang="en-US" sz="2800">
                  <a:latin typeface="標楷體" pitchFamily="65" charset="-120"/>
                  <a:ea typeface="標楷體" pitchFamily="65" charset="-120"/>
                </a:rPr>
                <a:t>這個字填入</a:t>
              </a:r>
              <a:r>
                <a:rPr kumimoji="0" lang="zh-TW" altLang="en-US" sz="2800">
                  <a:latin typeface="華康標楷W5注音" pitchFamily="66" charset="-120"/>
                  <a:ea typeface="華康標楷W5注音" pitchFamily="66" charset="-120"/>
                </a:rPr>
                <a:t>。</a:t>
              </a:r>
            </a:p>
          </p:txBody>
        </p:sp>
      </p:grpSp>
      <p:sp>
        <p:nvSpPr>
          <p:cNvPr id="8" name="流程圖: 替代處理程序 7">
            <a:hlinkClick r:id="rId2" action="ppaction://hlinksldjump"/>
          </p:cNvPr>
          <p:cNvSpPr/>
          <p:nvPr/>
        </p:nvSpPr>
        <p:spPr>
          <a:xfrm>
            <a:off x="6084888" y="6353175"/>
            <a:ext cx="1079500" cy="504825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TW" altLang="en-US" dirty="0">
                <a:solidFill>
                  <a:schemeClr val="tx1"/>
                </a:solidFill>
              </a:rPr>
              <a:t>返回</a:t>
            </a:r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0F5982E-9965-459C-BD58-10AC38A9EF5D}" type="slidenum">
              <a:rPr lang="en-US" altLang="zh-TW" smtClean="0"/>
              <a:pPr>
                <a:defRPr/>
              </a:pPr>
              <a:t>11</a:t>
            </a:fld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矩形 1"/>
          <p:cNvSpPr>
            <a:spLocks noChangeArrowheads="1"/>
          </p:cNvSpPr>
          <p:nvPr/>
        </p:nvSpPr>
        <p:spPr bwMode="auto">
          <a:xfrm>
            <a:off x="900113" y="260350"/>
            <a:ext cx="6083300" cy="47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ts val="3000"/>
              </a:lnSpc>
              <a:spcBef>
                <a:spcPct val="50000"/>
              </a:spcBef>
            </a:pPr>
            <a:r>
              <a:rPr lang="zh-TW" altLang="en-US" sz="4000" b="1">
                <a:latin typeface="標楷體" pitchFamily="65" charset="-120"/>
                <a:ea typeface="標楷體" pitchFamily="65" charset="-120"/>
              </a:rPr>
              <a:t> 四、新敎和複習部首知識</a:t>
            </a:r>
            <a:endParaRPr lang="zh-TW" altLang="en-US" sz="4000" b="1"/>
          </a:p>
        </p:txBody>
      </p:sp>
      <p:sp>
        <p:nvSpPr>
          <p:cNvPr id="25603" name="矩形 2"/>
          <p:cNvSpPr>
            <a:spLocks noChangeArrowheads="1"/>
          </p:cNvSpPr>
          <p:nvPr/>
        </p:nvSpPr>
        <p:spPr bwMode="auto">
          <a:xfrm>
            <a:off x="971550" y="1628775"/>
            <a:ext cx="5329238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</a:pPr>
            <a:r>
              <a:rPr lang="zh-TW" altLang="en-US" sz="3200">
                <a:latin typeface="Agency FB" pitchFamily="34" charset="0"/>
                <a:ea typeface="標楷體" pitchFamily="65" charset="-120"/>
              </a:rPr>
              <a:t>新教米部 的部首知識</a:t>
            </a:r>
            <a:endParaRPr lang="en-US" altLang="zh-TW" sz="3200">
              <a:latin typeface="Agency FB" pitchFamily="34" charset="0"/>
              <a:ea typeface="標楷體" pitchFamily="65" charset="-120"/>
            </a:endParaRPr>
          </a:p>
        </p:txBody>
      </p:sp>
      <p:sp>
        <p:nvSpPr>
          <p:cNvPr id="4" name="六邊形 3">
            <a:hlinkClick r:id="rId3" action="ppaction://hlinksldjump"/>
          </p:cNvPr>
          <p:cNvSpPr/>
          <p:nvPr/>
        </p:nvSpPr>
        <p:spPr>
          <a:xfrm>
            <a:off x="6227763" y="1412875"/>
            <a:ext cx="1008062" cy="936625"/>
          </a:xfrm>
          <a:prstGeom prst="hexagon">
            <a:avLst>
              <a:gd name="adj" fmla="val 50654"/>
              <a:gd name="vf" fmla="val 11547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TW" altLang="en-US" b="1" dirty="0">
                <a:solidFill>
                  <a:srgbClr val="002060"/>
                </a:solidFill>
              </a:rPr>
              <a:t>投影</a:t>
            </a:r>
          </a:p>
        </p:txBody>
      </p:sp>
      <p:sp>
        <p:nvSpPr>
          <p:cNvPr id="25605" name="矩形 4"/>
          <p:cNvSpPr>
            <a:spLocks noChangeArrowheads="1"/>
          </p:cNvSpPr>
          <p:nvPr/>
        </p:nvSpPr>
        <p:spPr bwMode="auto">
          <a:xfrm>
            <a:off x="1116013" y="2781300"/>
            <a:ext cx="57594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</a:pPr>
            <a:r>
              <a:rPr lang="zh-TW" altLang="en-US" sz="3200">
                <a:latin typeface="Agency FB" pitchFamily="34" charset="0"/>
                <a:ea typeface="標楷體" pitchFamily="65" charset="-120"/>
              </a:rPr>
              <a:t>複習手部人部 的部首知識</a:t>
            </a:r>
            <a:endParaRPr lang="en-US" altLang="zh-TW" sz="3200">
              <a:latin typeface="Agency FB" pitchFamily="34" charset="0"/>
              <a:ea typeface="標楷體" pitchFamily="65" charset="-120"/>
            </a:endParaRPr>
          </a:p>
        </p:txBody>
      </p:sp>
      <p:sp>
        <p:nvSpPr>
          <p:cNvPr id="6" name="六邊形 5">
            <a:hlinkClick r:id="rId4" action="ppaction://hlinksldjump"/>
          </p:cNvPr>
          <p:cNvSpPr/>
          <p:nvPr/>
        </p:nvSpPr>
        <p:spPr>
          <a:xfrm>
            <a:off x="7092950" y="2708275"/>
            <a:ext cx="1008063" cy="936625"/>
          </a:xfrm>
          <a:prstGeom prst="hexagon">
            <a:avLst>
              <a:gd name="adj" fmla="val 50654"/>
              <a:gd name="vf" fmla="val 11547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TW" altLang="en-US" b="1" dirty="0">
                <a:solidFill>
                  <a:srgbClr val="002060"/>
                </a:solidFill>
              </a:rPr>
              <a:t>投影</a:t>
            </a:r>
          </a:p>
        </p:txBody>
      </p:sp>
      <p:sp>
        <p:nvSpPr>
          <p:cNvPr id="7" name="流程圖: 替代處理程序 6">
            <a:hlinkClick r:id="rId5" action="ppaction://hlinksldjump"/>
          </p:cNvPr>
          <p:cNvSpPr/>
          <p:nvPr/>
        </p:nvSpPr>
        <p:spPr>
          <a:xfrm>
            <a:off x="5580063" y="5805488"/>
            <a:ext cx="1079500" cy="503237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TW" dirty="0">
                <a:solidFill>
                  <a:schemeClr val="tx1"/>
                </a:solidFill>
              </a:rPr>
              <a:t>next</a:t>
            </a:r>
            <a:endParaRPr lang="zh-TW" altLang="en-US" dirty="0">
              <a:solidFill>
                <a:schemeClr val="tx1"/>
              </a:solidFill>
            </a:endParaRPr>
          </a:p>
        </p:txBody>
      </p:sp>
      <p:sp>
        <p:nvSpPr>
          <p:cNvPr id="8" name="投影片編號版面配置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0F5982E-9965-459C-BD58-10AC38A9EF5D}" type="slidenum">
              <a:rPr lang="en-US" altLang="zh-TW" smtClean="0"/>
              <a:pPr>
                <a:defRPr/>
              </a:pPr>
              <a:t>12</a:t>
            </a:fld>
            <a:endParaRPr lang="en-US" altLang="zh-TW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Line 3"/>
          <p:cNvSpPr>
            <a:spLocks noChangeShapeType="1"/>
          </p:cNvSpPr>
          <p:nvPr/>
        </p:nvSpPr>
        <p:spPr bwMode="auto">
          <a:xfrm flipH="1">
            <a:off x="4114800" y="3962400"/>
            <a:ext cx="0" cy="609600"/>
          </a:xfrm>
          <a:prstGeom prst="line">
            <a:avLst/>
          </a:prstGeom>
          <a:noFill/>
          <a:ln w="76200">
            <a:solidFill>
              <a:srgbClr val="00008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1" name="Rectangle 5"/>
          <p:cNvSpPr>
            <a:spLocks noChangeArrowheads="1"/>
          </p:cNvSpPr>
          <p:nvPr/>
        </p:nvSpPr>
        <p:spPr bwMode="auto">
          <a:xfrm>
            <a:off x="2057400" y="228600"/>
            <a:ext cx="20129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TW" altLang="en-US">
                <a:latin typeface="Times New Roman" pitchFamily="18" charset="0"/>
              </a:rPr>
              <a:t>字部首的演進</a:t>
            </a:r>
          </a:p>
        </p:txBody>
      </p:sp>
      <p:graphicFrame>
        <p:nvGraphicFramePr>
          <p:cNvPr id="12" name="Object 6"/>
          <p:cNvGraphicFramePr>
            <a:graphicFrameLocks noChangeAspect="1"/>
          </p:cNvGraphicFramePr>
          <p:nvPr/>
        </p:nvGraphicFramePr>
        <p:xfrm>
          <a:off x="1295400" y="990600"/>
          <a:ext cx="1023938" cy="1466850"/>
        </p:xfrm>
        <a:graphic>
          <a:graphicData uri="http://schemas.openxmlformats.org/presentationml/2006/ole">
            <p:oleObj spid="_x0000_s3074" name="點陣圖影像" r:id="rId3" imgW="3780952" imgH="3715269" progId="PBrush">
              <p:embed/>
            </p:oleObj>
          </a:graphicData>
        </a:graphic>
      </p:graphicFrame>
      <p:graphicFrame>
        <p:nvGraphicFramePr>
          <p:cNvPr id="13" name="Object 7"/>
          <p:cNvGraphicFramePr>
            <a:graphicFrameLocks noChangeAspect="1"/>
          </p:cNvGraphicFramePr>
          <p:nvPr/>
        </p:nvGraphicFramePr>
        <p:xfrm>
          <a:off x="3505200" y="4724400"/>
          <a:ext cx="1290638" cy="1590675"/>
        </p:xfrm>
        <a:graphic>
          <a:graphicData uri="http://schemas.openxmlformats.org/presentationml/2006/ole">
            <p:oleObj spid="_x0000_s3075" name="點陣圖影像" r:id="rId4" imgW="980952" imgH="1209524" progId="PBrush">
              <p:embed/>
            </p:oleObj>
          </a:graphicData>
        </a:graphic>
      </p:graphicFrame>
      <p:graphicFrame>
        <p:nvGraphicFramePr>
          <p:cNvPr id="14" name="Object 8"/>
          <p:cNvGraphicFramePr>
            <a:graphicFrameLocks noChangeAspect="1"/>
          </p:cNvGraphicFramePr>
          <p:nvPr/>
        </p:nvGraphicFramePr>
        <p:xfrm>
          <a:off x="3429000" y="1066800"/>
          <a:ext cx="1495425" cy="1122363"/>
        </p:xfrm>
        <a:graphic>
          <a:graphicData uri="http://schemas.openxmlformats.org/presentationml/2006/ole">
            <p:oleObj spid="_x0000_s3076" name="點陣圖影像" r:id="rId5" imgW="4514286" imgH="3390476" progId="PBrush">
              <p:embed/>
            </p:oleObj>
          </a:graphicData>
        </a:graphic>
      </p:graphicFrame>
      <p:sp>
        <p:nvSpPr>
          <p:cNvPr id="15" name="Line 10"/>
          <p:cNvSpPr>
            <a:spLocks noChangeShapeType="1"/>
          </p:cNvSpPr>
          <p:nvPr/>
        </p:nvSpPr>
        <p:spPr bwMode="auto">
          <a:xfrm>
            <a:off x="2667000" y="1752600"/>
            <a:ext cx="457200" cy="0"/>
          </a:xfrm>
          <a:prstGeom prst="line">
            <a:avLst/>
          </a:prstGeom>
          <a:noFill/>
          <a:ln w="76200">
            <a:solidFill>
              <a:srgbClr val="00008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graphicFrame>
        <p:nvGraphicFramePr>
          <p:cNvPr id="16" name="Object 9"/>
          <p:cNvGraphicFramePr>
            <a:graphicFrameLocks noChangeAspect="1"/>
          </p:cNvGraphicFramePr>
          <p:nvPr/>
        </p:nvGraphicFramePr>
        <p:xfrm>
          <a:off x="3352800" y="2667000"/>
          <a:ext cx="1552575" cy="1262063"/>
        </p:xfrm>
        <a:graphic>
          <a:graphicData uri="http://schemas.openxmlformats.org/presentationml/2006/ole">
            <p:oleObj spid="_x0000_s3077" name="點陣圖影像" r:id="rId6" imgW="4629796" imgH="3761905" progId="PBrush">
              <p:embed/>
            </p:oleObj>
          </a:graphicData>
        </a:graphic>
      </p:graphicFrame>
      <p:sp>
        <p:nvSpPr>
          <p:cNvPr id="17" name="Line 12"/>
          <p:cNvSpPr>
            <a:spLocks noChangeShapeType="1"/>
          </p:cNvSpPr>
          <p:nvPr/>
        </p:nvSpPr>
        <p:spPr bwMode="auto">
          <a:xfrm flipH="1">
            <a:off x="4114800" y="2209800"/>
            <a:ext cx="0" cy="457200"/>
          </a:xfrm>
          <a:prstGeom prst="line">
            <a:avLst/>
          </a:prstGeom>
          <a:noFill/>
          <a:ln w="76200">
            <a:solidFill>
              <a:srgbClr val="00008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8" name="Text Box 4"/>
          <p:cNvSpPr txBox="1">
            <a:spLocks noChangeArrowheads="1"/>
          </p:cNvSpPr>
          <p:nvPr/>
        </p:nvSpPr>
        <p:spPr bwMode="auto">
          <a:xfrm>
            <a:off x="5105400" y="1556792"/>
            <a:ext cx="4038600" cy="301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zh-TW" altLang="en-US" dirty="0">
                <a:latin typeface="Times New Roman" pitchFamily="18" charset="0"/>
                <a:ea typeface="標楷體" pitchFamily="65" charset="-120"/>
              </a:rPr>
              <a:t>從米字部首的演進可以知道這個</a:t>
            </a:r>
          </a:p>
          <a:p>
            <a:pPr>
              <a:spcBef>
                <a:spcPct val="50000"/>
              </a:spcBef>
              <a:defRPr/>
            </a:pPr>
            <a:r>
              <a:rPr lang="zh-TW" altLang="en-US" u="sng" dirty="0">
                <a:solidFill>
                  <a:srgbClr val="FF0000"/>
                </a:solidFill>
                <a:latin typeface="Times New Roman" pitchFamily="18" charset="0"/>
                <a:ea typeface="標楷體" pitchFamily="65" charset="-120"/>
              </a:rPr>
              <a:t> </a:t>
            </a:r>
            <a:r>
              <a:rPr lang="zh-TW" altLang="en-US" sz="3200" u="sng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標楷體" pitchFamily="65" charset="-120"/>
              </a:rPr>
              <a:t>米</a:t>
            </a:r>
            <a:r>
              <a:rPr lang="zh-TW" altLang="en-US" dirty="0">
                <a:solidFill>
                  <a:schemeClr val="accent2"/>
                </a:solidFill>
                <a:latin typeface="Times New Roman" pitchFamily="18" charset="0"/>
                <a:ea typeface="標楷體" pitchFamily="65" charset="-120"/>
              </a:rPr>
              <a:t>這個字</a:t>
            </a:r>
            <a:r>
              <a:rPr lang="zh-TW" altLang="en-US" dirty="0">
                <a:latin typeface="Times New Roman" pitchFamily="18" charset="0"/>
                <a:ea typeface="標楷體" pitchFamily="65" charset="-120"/>
              </a:rPr>
              <a:t>是按</a:t>
            </a:r>
          </a:p>
          <a:p>
            <a:pPr>
              <a:spcBef>
                <a:spcPct val="50000"/>
              </a:spcBef>
              <a:defRPr/>
            </a:pPr>
            <a:r>
              <a:rPr lang="zh-TW" altLang="en-US" dirty="0">
                <a:latin typeface="Times New Roman" pitchFamily="18" charset="0"/>
                <a:ea typeface="標楷體" pitchFamily="65" charset="-120"/>
              </a:rPr>
              <a:t>稻穀(稻米果實)的外形所創造出來的</a:t>
            </a:r>
          </a:p>
          <a:p>
            <a:pPr>
              <a:spcBef>
                <a:spcPct val="50000"/>
              </a:spcBef>
              <a:defRPr/>
            </a:pPr>
            <a:endParaRPr lang="zh-TW" altLang="en-US" dirty="0">
              <a:latin typeface="Times New Roman" pitchFamily="18" charset="0"/>
              <a:ea typeface="標楷體" pitchFamily="65" charset="-120"/>
            </a:endParaRPr>
          </a:p>
        </p:txBody>
      </p:sp>
      <p:sp>
        <p:nvSpPr>
          <p:cNvPr id="19" name="流程圖: 替代處理程序 18">
            <a:hlinkClick r:id="rId7" action="ppaction://hlinksldjump"/>
          </p:cNvPr>
          <p:cNvSpPr/>
          <p:nvPr/>
        </p:nvSpPr>
        <p:spPr>
          <a:xfrm>
            <a:off x="6732588" y="5589588"/>
            <a:ext cx="1079500" cy="503237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TW" altLang="en-US" dirty="0">
                <a:solidFill>
                  <a:schemeClr val="tx1"/>
                </a:solidFill>
              </a:rPr>
              <a:t>返回</a:t>
            </a:r>
          </a:p>
        </p:txBody>
      </p:sp>
      <p:sp>
        <p:nvSpPr>
          <p:cNvPr id="20" name="投影片編號版面配置區 1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0F5982E-9965-459C-BD58-10AC38A9EF5D}" type="slidenum">
              <a:rPr lang="en-US" altLang="zh-TW" smtClean="0"/>
              <a:pPr>
                <a:defRPr/>
              </a:pPr>
              <a:t>13</a:t>
            </a:fld>
            <a:endParaRPr lang="en-US" altLang="zh-TW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utoUpdateAnimBg="0"/>
      <p:bldP spid="15" grpId="0" animBg="1"/>
      <p:bldP spid="17" grpId="0" animBg="1"/>
      <p:bldP spid="18" grpId="0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626" name="群組 1"/>
          <p:cNvGrpSpPr>
            <a:grpSpLocks/>
          </p:cNvGrpSpPr>
          <p:nvPr/>
        </p:nvGrpSpPr>
        <p:grpSpPr bwMode="auto">
          <a:xfrm>
            <a:off x="251520" y="1412776"/>
            <a:ext cx="8149530" cy="3421162"/>
            <a:chOff x="232470" y="1173063"/>
            <a:chExt cx="8149530" cy="3421162"/>
          </a:xfrm>
        </p:grpSpPr>
        <p:sp>
          <p:nvSpPr>
            <p:cNvPr id="3" name="Text Box 4"/>
            <p:cNvSpPr txBox="1">
              <a:spLocks noChangeArrowheads="1"/>
            </p:cNvSpPr>
            <p:nvPr/>
          </p:nvSpPr>
          <p:spPr bwMode="auto">
            <a:xfrm>
              <a:off x="4724400" y="1905000"/>
              <a:ext cx="3657600" cy="2689225"/>
            </a:xfrm>
            <a:prstGeom prst="rect">
              <a:avLst/>
            </a:prstGeom>
            <a:noFill/>
            <a:ln w="38100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zh-TW" altLang="en-US" b="1" u="sng">
                  <a:solidFill>
                    <a:schemeClr val="accent2"/>
                  </a:solidFill>
                  <a:ea typeface="標楷體" pitchFamily="65" charset="-120"/>
                </a:rPr>
                <a:t>部首</a:t>
              </a:r>
              <a:r>
                <a:rPr lang="en-US" altLang="zh-TW" b="1" u="sng">
                  <a:solidFill>
                    <a:schemeClr val="accent2"/>
                  </a:solidFill>
                  <a:ea typeface="標楷體" pitchFamily="65" charset="-120"/>
                </a:rPr>
                <a:t>(</a:t>
              </a:r>
              <a:r>
                <a:rPr lang="zh-TW" altLang="en-US" b="1" u="sng">
                  <a:solidFill>
                    <a:schemeClr val="accent2"/>
                  </a:solidFill>
                  <a:ea typeface="標楷體" pitchFamily="65" charset="-120"/>
                </a:rPr>
                <a:t>二</a:t>
              </a:r>
              <a:r>
                <a:rPr lang="en-US" altLang="zh-TW" b="1" u="sng">
                  <a:solidFill>
                    <a:schemeClr val="accent2"/>
                  </a:solidFill>
                  <a:ea typeface="標楷體" pitchFamily="65" charset="-120"/>
                </a:rPr>
                <a:t>)</a:t>
              </a:r>
              <a:endParaRPr lang="en-US" altLang="zh-TW" sz="3200" b="1" u="sng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標楷體" pitchFamily="65" charset="-120"/>
              </a:endParaRPr>
            </a:p>
            <a:p>
              <a:pPr>
                <a:spcBef>
                  <a:spcPct val="50000"/>
                </a:spcBef>
                <a:defRPr/>
              </a:pPr>
              <a:r>
                <a:rPr lang="zh-TW" altLang="en-US" sz="4800" b="1" u="sng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ea typeface="標楷體" pitchFamily="65" charset="-120"/>
                </a:rPr>
                <a:t>手</a:t>
              </a:r>
              <a:r>
                <a:rPr lang="zh-TW" altLang="en-US" b="1">
                  <a:solidFill>
                    <a:schemeClr val="accent2"/>
                  </a:solidFill>
                  <a:ea typeface="標楷體" pitchFamily="65" charset="-120"/>
                </a:rPr>
                <a:t>這個字</a:t>
              </a:r>
              <a:r>
                <a:rPr lang="zh-TW" altLang="en-US" b="1">
                  <a:ea typeface="標楷體" pitchFamily="65" charset="-120"/>
                </a:rPr>
                <a:t>是按</a:t>
              </a:r>
            </a:p>
            <a:p>
              <a:pPr>
                <a:spcBef>
                  <a:spcPct val="50000"/>
                </a:spcBef>
                <a:defRPr/>
              </a:pPr>
              <a:r>
                <a:rPr lang="zh-TW" altLang="en-US" b="1">
                  <a:ea typeface="標楷體" pitchFamily="65" charset="-120"/>
                </a:rPr>
                <a:t>手部的形狀所創造出來的</a:t>
              </a:r>
            </a:p>
            <a:p>
              <a:pPr>
                <a:spcBef>
                  <a:spcPct val="50000"/>
                </a:spcBef>
                <a:defRPr/>
              </a:pPr>
              <a:endParaRPr lang="en-US" altLang="zh-TW" b="1">
                <a:ea typeface="標楷體" pitchFamily="65" charset="-120"/>
              </a:endParaRPr>
            </a:p>
          </p:txBody>
        </p:sp>
        <p:sp>
          <p:nvSpPr>
            <p:cNvPr id="26629" name="Text Box 6"/>
            <p:cNvSpPr txBox="1">
              <a:spLocks noChangeArrowheads="1"/>
            </p:cNvSpPr>
            <p:nvPr/>
          </p:nvSpPr>
          <p:spPr bwMode="auto">
            <a:xfrm>
              <a:off x="232470" y="1173063"/>
              <a:ext cx="8001000" cy="5191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TW" altLang="en-US" sz="2800" b="1" dirty="0">
                  <a:solidFill>
                    <a:srgbClr val="660033"/>
                  </a:solidFill>
                  <a:latin typeface="標楷體" pitchFamily="65" charset="-120"/>
                  <a:ea typeface="標楷體" pitchFamily="65" charset="-120"/>
                </a:rPr>
                <a:t>接下來</a:t>
              </a:r>
              <a:r>
                <a:rPr lang="en-US" altLang="zh-TW" sz="2800" b="1" dirty="0">
                  <a:solidFill>
                    <a:srgbClr val="660033"/>
                  </a:solidFill>
                  <a:latin typeface="標楷體" pitchFamily="65" charset="-120"/>
                  <a:ea typeface="標楷體" pitchFamily="65" charset="-120"/>
                </a:rPr>
                <a:t>,</a:t>
              </a:r>
              <a:r>
                <a:rPr lang="zh-TW" altLang="en-US" sz="2800" b="1" dirty="0">
                  <a:solidFill>
                    <a:srgbClr val="660033"/>
                  </a:solidFill>
                  <a:latin typeface="標楷體" pitchFamily="65" charset="-120"/>
                  <a:ea typeface="標楷體" pitchFamily="65" charset="-120"/>
                </a:rPr>
                <a:t>讓我們複習二個學過的部首的意義分別為</a:t>
              </a:r>
              <a:r>
                <a:rPr lang="en-US" altLang="zh-TW" sz="2800" b="1" dirty="0">
                  <a:solidFill>
                    <a:srgbClr val="660033"/>
                  </a:solidFill>
                  <a:latin typeface="標楷體" pitchFamily="65" charset="-120"/>
                  <a:ea typeface="標楷體" pitchFamily="65" charset="-120"/>
                </a:rPr>
                <a:t>:</a:t>
              </a:r>
            </a:p>
          </p:txBody>
        </p:sp>
        <p:sp>
          <p:nvSpPr>
            <p:cNvPr id="5" name="Text Box 7"/>
            <p:cNvSpPr txBox="1">
              <a:spLocks noChangeArrowheads="1"/>
            </p:cNvSpPr>
            <p:nvPr/>
          </p:nvSpPr>
          <p:spPr bwMode="auto">
            <a:xfrm>
              <a:off x="304800" y="1981200"/>
              <a:ext cx="3810000" cy="2506662"/>
            </a:xfrm>
            <a:prstGeom prst="rect">
              <a:avLst/>
            </a:prstGeom>
            <a:noFill/>
            <a:ln w="38100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zh-TW" altLang="en-US" b="1" u="sng" dirty="0">
                  <a:solidFill>
                    <a:srgbClr val="FF0000"/>
                  </a:solidFill>
                  <a:ea typeface="標楷體" pitchFamily="65" charset="-120"/>
                </a:rPr>
                <a:t>部首</a:t>
              </a:r>
              <a:r>
                <a:rPr lang="en-US" altLang="zh-TW" b="1" u="sng" dirty="0">
                  <a:solidFill>
                    <a:srgbClr val="FF0000"/>
                  </a:solidFill>
                  <a:ea typeface="標楷體" pitchFamily="65" charset="-120"/>
                </a:rPr>
                <a:t>(</a:t>
              </a:r>
              <a:r>
                <a:rPr lang="zh-TW" altLang="en-US" b="1" u="sng" dirty="0">
                  <a:solidFill>
                    <a:srgbClr val="FF0000"/>
                  </a:solidFill>
                  <a:ea typeface="標楷體" pitchFamily="65" charset="-120"/>
                </a:rPr>
                <a:t>一</a:t>
              </a:r>
              <a:r>
                <a:rPr lang="en-US" altLang="zh-TW" b="1" u="sng" dirty="0">
                  <a:solidFill>
                    <a:srgbClr val="FF0000"/>
                  </a:solidFill>
                  <a:ea typeface="標楷體" pitchFamily="65" charset="-120"/>
                </a:rPr>
                <a:t>)</a:t>
              </a:r>
            </a:p>
            <a:p>
              <a:pPr>
                <a:spcBef>
                  <a:spcPct val="50000"/>
                </a:spcBef>
                <a:defRPr/>
              </a:pPr>
              <a:r>
                <a:rPr lang="zh-TW" altLang="en-US" sz="4800" b="1" u="sng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ea typeface="標楷體" pitchFamily="65" charset="-120"/>
                </a:rPr>
                <a:t>人</a:t>
              </a:r>
              <a:r>
                <a:rPr lang="zh-TW" altLang="en-US" b="1" dirty="0">
                  <a:solidFill>
                    <a:schemeClr val="accent2"/>
                  </a:solidFill>
                  <a:ea typeface="標楷體" pitchFamily="65" charset="-120"/>
                </a:rPr>
                <a:t>這個字</a:t>
              </a:r>
              <a:r>
                <a:rPr lang="zh-TW" altLang="en-US" b="1" dirty="0">
                  <a:ea typeface="標楷體" pitchFamily="65" charset="-120"/>
                </a:rPr>
                <a:t>是按</a:t>
              </a:r>
            </a:p>
            <a:p>
              <a:pPr>
                <a:spcBef>
                  <a:spcPct val="50000"/>
                </a:spcBef>
                <a:defRPr/>
              </a:pPr>
              <a:r>
                <a:rPr lang="zh-TW" altLang="en-US" b="1" dirty="0">
                  <a:ea typeface="標楷體" pitchFamily="65" charset="-120"/>
                </a:rPr>
                <a:t>一個人的外形所創造出來的</a:t>
              </a:r>
            </a:p>
          </p:txBody>
        </p:sp>
      </p:grpSp>
      <p:sp>
        <p:nvSpPr>
          <p:cNvPr id="6" name="流程圖: 替代處理程序 5">
            <a:hlinkClick r:id="rId2" action="ppaction://hlinksldjump"/>
          </p:cNvPr>
          <p:cNvSpPr/>
          <p:nvPr/>
        </p:nvSpPr>
        <p:spPr>
          <a:xfrm>
            <a:off x="6011863" y="6021388"/>
            <a:ext cx="1081087" cy="503237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TW" altLang="en-US" dirty="0">
                <a:solidFill>
                  <a:schemeClr val="tx1"/>
                </a:solidFill>
              </a:rPr>
              <a:t>返回</a:t>
            </a: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0F5982E-9965-459C-BD58-10AC38A9EF5D}" type="slidenum">
              <a:rPr lang="en-US" altLang="zh-TW" smtClean="0"/>
              <a:pPr>
                <a:defRPr/>
              </a:pPr>
              <a:t>14</a:t>
            </a:fld>
            <a:endParaRPr lang="en-US" altLang="zh-TW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矩形 3"/>
          <p:cNvSpPr>
            <a:spLocks noChangeArrowheads="1"/>
          </p:cNvSpPr>
          <p:nvPr/>
        </p:nvSpPr>
        <p:spPr bwMode="auto">
          <a:xfrm>
            <a:off x="250825" y="1268413"/>
            <a:ext cx="8893175" cy="394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2">
              <a:spcBef>
                <a:spcPct val="5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</a:pPr>
            <a:r>
              <a:rPr lang="zh-TW" altLang="en-US" sz="3600">
                <a:ea typeface="標楷體" pitchFamily="65" charset="-120"/>
              </a:rPr>
              <a:t>教師示範運用策略選字</a:t>
            </a:r>
            <a:endParaRPr lang="en-US" altLang="zh-TW" sz="3600">
              <a:ea typeface="標楷體" pitchFamily="65" charset="-120"/>
            </a:endParaRPr>
          </a:p>
          <a:p>
            <a:pPr>
              <a:spcBef>
                <a:spcPct val="50000"/>
              </a:spcBef>
              <a:buClr>
                <a:schemeClr val="bg2"/>
              </a:buClr>
              <a:buSzPct val="75000"/>
            </a:pPr>
            <a:r>
              <a:rPr lang="zh-TW" altLang="en-US" sz="4000">
                <a:ea typeface="標楷體" pitchFamily="65" charset="-120"/>
              </a:rPr>
              <a:t>       </a:t>
            </a:r>
            <a:r>
              <a:rPr lang="en-US" altLang="zh-TW" sz="2800">
                <a:ea typeface="標楷體" pitchFamily="65" charset="-120"/>
              </a:rPr>
              <a:t>(</a:t>
            </a:r>
            <a:r>
              <a:rPr lang="zh-TW" altLang="en-US" sz="2800" b="1">
                <a:latin typeface="標楷體" pitchFamily="65" charset="-120"/>
                <a:ea typeface="標楷體" pitchFamily="65" charset="-120"/>
              </a:rPr>
              <a:t>位、 拉、粒</a:t>
            </a:r>
            <a:r>
              <a:rPr lang="zh-TW" altLang="en-US" sz="2800">
                <a:ea typeface="標楷體" pitchFamily="65" charset="-120"/>
              </a:rPr>
              <a:t>三個同部件不同部首的字</a:t>
            </a:r>
            <a:r>
              <a:rPr lang="en-US" altLang="zh-TW" sz="2800">
                <a:ea typeface="標楷體" pitchFamily="65" charset="-120"/>
              </a:rPr>
              <a:t>)      </a:t>
            </a:r>
          </a:p>
          <a:p>
            <a:pPr lvl="2">
              <a:spcBef>
                <a:spcPct val="5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</a:pPr>
            <a:r>
              <a:rPr lang="zh-TW" altLang="en-US" sz="3600">
                <a:ea typeface="標楷體" pitchFamily="65" charset="-120"/>
              </a:rPr>
              <a:t>學生練習</a:t>
            </a:r>
            <a:r>
              <a:rPr lang="zh-TW" altLang="en-US" sz="3600">
                <a:latin typeface="新細明體" pitchFamily="18" charset="-120"/>
              </a:rPr>
              <a:t>、</a:t>
            </a:r>
            <a:r>
              <a:rPr lang="zh-TW" altLang="en-US" sz="3600">
                <a:ea typeface="標楷體" pitchFamily="65" charset="-120"/>
              </a:rPr>
              <a:t> 發表選字理由</a:t>
            </a:r>
            <a:endParaRPr lang="en-US" altLang="zh-TW" sz="3600">
              <a:ea typeface="標楷體" pitchFamily="65" charset="-120"/>
            </a:endParaRPr>
          </a:p>
          <a:p>
            <a:pPr lvl="2">
              <a:spcBef>
                <a:spcPct val="50000"/>
              </a:spcBef>
              <a:buClr>
                <a:schemeClr val="bg2"/>
              </a:buClr>
              <a:buSzPct val="75000"/>
            </a:pPr>
            <a:r>
              <a:rPr lang="en-US" altLang="zh-TW" sz="2800">
                <a:ea typeface="標楷體" pitchFamily="65" charset="-120"/>
              </a:rPr>
              <a:t>(</a:t>
            </a:r>
            <a:r>
              <a:rPr lang="zh-TW" altLang="en-US" sz="2800" b="1">
                <a:ea typeface="標楷體" pitchFamily="65" charset="-120"/>
              </a:rPr>
              <a:t>份</a:t>
            </a:r>
            <a:r>
              <a:rPr lang="zh-TW" altLang="en-US" sz="2800" b="1">
                <a:latin typeface="新細明體" pitchFamily="18" charset="-120"/>
              </a:rPr>
              <a:t>、</a:t>
            </a:r>
            <a:r>
              <a:rPr lang="zh-TW" altLang="en-US" sz="2800" b="1">
                <a:ea typeface="標楷體" pitchFamily="65" charset="-120"/>
              </a:rPr>
              <a:t> 扮</a:t>
            </a:r>
            <a:r>
              <a:rPr lang="zh-TW" altLang="en-US" sz="2800" b="1">
                <a:latin typeface="標楷體" pitchFamily="65" charset="-120"/>
                <a:ea typeface="標楷體" pitchFamily="65" charset="-120"/>
              </a:rPr>
              <a:t>、粉</a:t>
            </a:r>
            <a:r>
              <a:rPr lang="zh-TW" altLang="en-US" sz="2800">
                <a:ea typeface="標楷體" pitchFamily="65" charset="-120"/>
              </a:rPr>
              <a:t>三個同部件不同部首的字</a:t>
            </a:r>
            <a:r>
              <a:rPr lang="en-US" altLang="zh-TW" sz="2800">
                <a:ea typeface="標楷體" pitchFamily="65" charset="-120"/>
              </a:rPr>
              <a:t>)</a:t>
            </a:r>
          </a:p>
          <a:p>
            <a:pPr lvl="2">
              <a:spcBef>
                <a:spcPct val="5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</a:pPr>
            <a:r>
              <a:rPr lang="zh-TW" altLang="en-US" sz="3600">
                <a:ea typeface="標楷體" pitchFamily="65" charset="-120"/>
              </a:rPr>
              <a:t>老師提示與檢討</a:t>
            </a:r>
          </a:p>
        </p:txBody>
      </p:sp>
      <p:sp>
        <p:nvSpPr>
          <p:cNvPr id="7" name="摺角紙張 6"/>
          <p:cNvSpPr/>
          <p:nvPr/>
        </p:nvSpPr>
        <p:spPr>
          <a:xfrm>
            <a:off x="6948488" y="3284538"/>
            <a:ext cx="1223962" cy="431800"/>
          </a:xfrm>
          <a:prstGeom prst="foldedCorner">
            <a:avLst>
              <a:gd name="adj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TW" altLang="en-US" sz="2400" b="1" dirty="0">
                <a:solidFill>
                  <a:srgbClr val="002060"/>
                </a:solidFill>
                <a:latin typeface="標楷體" pitchFamily="65" charset="-120"/>
                <a:ea typeface="標楷體" pitchFamily="65" charset="-120"/>
              </a:rPr>
              <a:t>附件三</a:t>
            </a:r>
          </a:p>
        </p:txBody>
      </p:sp>
      <p:sp>
        <p:nvSpPr>
          <p:cNvPr id="17412" name="矩形 14"/>
          <p:cNvSpPr>
            <a:spLocks noChangeArrowheads="1"/>
          </p:cNvSpPr>
          <p:nvPr/>
        </p:nvSpPr>
        <p:spPr bwMode="auto">
          <a:xfrm>
            <a:off x="323850" y="476250"/>
            <a:ext cx="8675688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ts val="3000"/>
              </a:lnSpc>
              <a:defRPr/>
            </a:pPr>
            <a:r>
              <a:rPr lang="zh-TW" altLang="en-US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標楷體" pitchFamily="65" charset="-120"/>
                <a:ea typeface="標楷體" pitchFamily="65" charset="-120"/>
              </a:rPr>
              <a:t>五、增加一個不同部首</a:t>
            </a:r>
            <a:r>
              <a:rPr lang="en-US" altLang="zh-TW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標楷體" pitchFamily="65" charset="-120"/>
                <a:ea typeface="標楷體" pitchFamily="65" charset="-120"/>
              </a:rPr>
              <a:t>,</a:t>
            </a:r>
            <a:r>
              <a:rPr lang="zh-TW" altLang="en-US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標楷體" pitchFamily="65" charset="-120"/>
                <a:ea typeface="標楷體" pitchFamily="65" charset="-120"/>
              </a:rPr>
              <a:t>教師再示範教學一次</a:t>
            </a:r>
            <a:endParaRPr lang="en-US" altLang="zh-TW" sz="3200" b="1" dirty="0">
              <a:solidFill>
                <a:schemeClr val="tx1">
                  <a:lumMod val="95000"/>
                  <a:lumOff val="5000"/>
                </a:schemeClr>
              </a:solidFill>
              <a:latin typeface="標楷體" pitchFamily="65" charset="-120"/>
              <a:ea typeface="標楷體" pitchFamily="65" charset="-120"/>
            </a:endParaRPr>
          </a:p>
          <a:p>
            <a:pPr>
              <a:lnSpc>
                <a:spcPts val="3000"/>
              </a:lnSpc>
              <a:spcBef>
                <a:spcPct val="50000"/>
              </a:spcBef>
              <a:defRPr/>
            </a:pPr>
            <a:endParaRPr lang="zh-TW" altLang="en-US" sz="3600" dirty="0">
              <a:solidFill>
                <a:schemeClr val="accent2"/>
              </a:solidFill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1F40EE-5229-4F9A-B722-3A73B906B6B3}" type="slidenum">
              <a:rPr lang="en-US" altLang="zh-TW" smtClean="0"/>
              <a:pPr>
                <a:defRPr/>
              </a:pPr>
              <a:t>15</a:t>
            </a:fld>
            <a:endParaRPr lang="en-US" altLang="zh-TW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755650" y="188913"/>
            <a:ext cx="7366000" cy="7080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zh-TW" altLang="en-US" sz="4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標楷體" pitchFamily="65" charset="-120"/>
                <a:ea typeface="標楷體" pitchFamily="65" charset="-120"/>
              </a:rPr>
              <a:t>六、手、人和米部首的綜合複習</a:t>
            </a: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1116013" y="1341438"/>
            <a:ext cx="7451725" cy="319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TW" sz="3600" dirty="0">
                <a:latin typeface="標楷體" pitchFamily="65" charset="-120"/>
                <a:ea typeface="標楷體" pitchFamily="65" charset="-120"/>
              </a:rPr>
              <a:t> 1.</a:t>
            </a:r>
            <a:r>
              <a:rPr lang="zh-TW" altLang="en-US" sz="3600" dirty="0">
                <a:latin typeface="標楷體" pitchFamily="65" charset="-120"/>
                <a:ea typeface="標楷體" pitchFamily="65" charset="-120"/>
              </a:rPr>
              <a:t>混合前面教過的六個字</a:t>
            </a:r>
          </a:p>
          <a:p>
            <a:pPr>
              <a:defRPr/>
            </a:pPr>
            <a:r>
              <a:rPr lang="zh-TW" altLang="en-US" sz="3600" dirty="0">
                <a:latin typeface="標楷體" pitchFamily="65" charset="-120"/>
                <a:ea typeface="標楷體" pitchFamily="65" charset="-120"/>
              </a:rPr>
              <a:t>   </a:t>
            </a:r>
            <a:r>
              <a:rPr lang="en-US" altLang="zh-TW" sz="3600" dirty="0">
                <a:latin typeface="標楷體" pitchFamily="65" charset="-120"/>
                <a:ea typeface="標楷體" pitchFamily="65" charset="-120"/>
              </a:rPr>
              <a:t>(</a:t>
            </a:r>
            <a:r>
              <a:rPr kumimoji="0" lang="zh-TW" altLang="en-US" sz="3600" u="sng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份</a:t>
            </a:r>
            <a:r>
              <a:rPr kumimoji="0" lang="zh-TW" alt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、</a:t>
            </a:r>
            <a:r>
              <a:rPr kumimoji="0" lang="zh-TW" altLang="en-US" sz="3600" u="sng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粉</a:t>
            </a:r>
            <a:r>
              <a:rPr kumimoji="0" lang="zh-TW" alt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、</a:t>
            </a:r>
            <a:r>
              <a:rPr kumimoji="0" lang="zh-TW" altLang="en-US" sz="3600" u="sng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扮</a:t>
            </a:r>
            <a:r>
              <a:rPr kumimoji="0" lang="zh-TW" alt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、</a:t>
            </a:r>
            <a:r>
              <a:rPr kumimoji="0" lang="zh-TW" altLang="en-US" sz="3600" u="sng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拉</a:t>
            </a:r>
            <a:r>
              <a:rPr kumimoji="0" lang="zh-TW" alt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、</a:t>
            </a:r>
            <a:r>
              <a:rPr kumimoji="0" lang="zh-TW" altLang="en-US" sz="3600" u="sng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粒</a:t>
            </a:r>
            <a:r>
              <a:rPr kumimoji="0" lang="zh-TW" alt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、</a:t>
            </a:r>
            <a:r>
              <a:rPr kumimoji="0" lang="zh-TW" altLang="en-US" sz="3600" u="sng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位</a:t>
            </a:r>
            <a:r>
              <a:rPr kumimoji="0" lang="en-US" altLang="zh-TW" sz="3600" u="sng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en-US" sz="3600" dirty="0">
                <a:latin typeface="標楷體" pitchFamily="65" charset="-120"/>
                <a:ea typeface="標楷體" pitchFamily="65" charset="-120"/>
              </a:rPr>
              <a:t>於文章中。</a:t>
            </a:r>
          </a:p>
          <a:p>
            <a:pPr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  <a:defRPr/>
            </a:pPr>
            <a:endParaRPr lang="zh-TW" altLang="en-US" sz="3600" dirty="0">
              <a:latin typeface="標楷體" pitchFamily="65" charset="-120"/>
              <a:ea typeface="標楷體" pitchFamily="65" charset="-120"/>
            </a:endParaRPr>
          </a:p>
          <a:p>
            <a:pPr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  <a:defRPr/>
            </a:pPr>
            <a:r>
              <a:rPr lang="zh-TW" altLang="en-US" sz="3600" dirty="0">
                <a:latin typeface="標楷體" pitchFamily="65" charset="-120"/>
                <a:ea typeface="標楷體" pitchFamily="65" charset="-120"/>
              </a:rPr>
              <a:t> </a:t>
            </a:r>
            <a:r>
              <a:rPr lang="en-US" altLang="zh-TW" sz="3600" dirty="0">
                <a:latin typeface="標楷體" pitchFamily="65" charset="-120"/>
                <a:ea typeface="標楷體" pitchFamily="65" charset="-120"/>
              </a:rPr>
              <a:t>2.</a:t>
            </a:r>
            <a:r>
              <a:rPr lang="zh-TW" altLang="en-US" sz="3600" dirty="0">
                <a:latin typeface="標楷體" pitchFamily="65" charset="-120"/>
                <a:ea typeface="標楷體" pitchFamily="65" charset="-120"/>
              </a:rPr>
              <a:t>學生練習選出正確的字、</a:t>
            </a:r>
            <a:endParaRPr lang="en-US" altLang="zh-TW" sz="3600" dirty="0">
              <a:latin typeface="標楷體" pitchFamily="65" charset="-120"/>
              <a:ea typeface="標楷體" pitchFamily="65" charset="-120"/>
            </a:endParaRPr>
          </a:p>
          <a:p>
            <a:pPr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  <a:defRPr/>
            </a:pPr>
            <a:r>
              <a:rPr lang="zh-TW" altLang="en-US" sz="3600" dirty="0">
                <a:latin typeface="標楷體" pitchFamily="65" charset="-120"/>
                <a:ea typeface="標楷體" pitchFamily="65" charset="-120"/>
              </a:rPr>
              <a:t>    發表選字理由</a:t>
            </a:r>
            <a:r>
              <a:rPr lang="zh-TW" altLang="en-US" sz="3600" dirty="0"/>
              <a:t>。</a:t>
            </a:r>
          </a:p>
        </p:txBody>
      </p:sp>
      <p:sp>
        <p:nvSpPr>
          <p:cNvPr id="6" name="摺角紙張 5"/>
          <p:cNvSpPr/>
          <p:nvPr/>
        </p:nvSpPr>
        <p:spPr>
          <a:xfrm>
            <a:off x="6227763" y="2636838"/>
            <a:ext cx="1223962" cy="431800"/>
          </a:xfrm>
          <a:prstGeom prst="foldedCorner">
            <a:avLst>
              <a:gd name="adj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TW" altLang="en-US" sz="2400" b="1" dirty="0">
                <a:solidFill>
                  <a:srgbClr val="002060"/>
                </a:solidFill>
                <a:latin typeface="標楷體" pitchFamily="65" charset="-120"/>
                <a:ea typeface="標楷體" pitchFamily="65" charset="-120"/>
              </a:rPr>
              <a:t>附件四</a:t>
            </a: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0F5982E-9965-459C-BD58-10AC38A9EF5D}" type="slidenum">
              <a:rPr lang="en-US" altLang="zh-TW" smtClean="0"/>
              <a:pPr>
                <a:defRPr/>
              </a:pPr>
              <a:t>16</a:t>
            </a:fld>
            <a:endParaRPr lang="en-US" altLang="zh-TW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矩形 1"/>
          <p:cNvSpPr>
            <a:spLocks noChangeArrowheads="1"/>
          </p:cNvSpPr>
          <p:nvPr/>
        </p:nvSpPr>
        <p:spPr bwMode="auto">
          <a:xfrm>
            <a:off x="827088" y="188913"/>
            <a:ext cx="73660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TW" altLang="en-US" sz="4000" b="1">
                <a:solidFill>
                  <a:srgbClr val="002060"/>
                </a:solidFill>
                <a:ea typeface="標楷體" pitchFamily="65" charset="-120"/>
              </a:rPr>
              <a:t>七、至下一課類化運用識字策略</a:t>
            </a:r>
          </a:p>
        </p:txBody>
      </p:sp>
      <p:sp>
        <p:nvSpPr>
          <p:cNvPr id="29699" name="Rectangle 6"/>
          <p:cNvSpPr>
            <a:spLocks noChangeArrowheads="1"/>
          </p:cNvSpPr>
          <p:nvPr/>
        </p:nvSpPr>
        <p:spPr bwMode="auto">
          <a:xfrm>
            <a:off x="1116013" y="1628775"/>
            <a:ext cx="7559675" cy="280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</a:pPr>
            <a:r>
              <a:rPr lang="zh-TW" altLang="en-US" sz="3200">
                <a:latin typeface="標楷體" pitchFamily="65" charset="-120"/>
                <a:ea typeface="標楷體" pitchFamily="65" charset="-120"/>
              </a:rPr>
              <a:t>新敎兩個部首、學生用學過識字策略</a:t>
            </a:r>
            <a:endParaRPr lang="en-US" altLang="zh-TW" sz="3200">
              <a:latin typeface="標楷體" pitchFamily="65" charset="-120"/>
              <a:ea typeface="標楷體" pitchFamily="65" charset="-120"/>
            </a:endParaRPr>
          </a:p>
          <a:p>
            <a:pPr>
              <a:spcBef>
                <a:spcPct val="50000"/>
              </a:spcBef>
              <a:buClr>
                <a:schemeClr val="bg2"/>
              </a:buClr>
              <a:buSzPct val="75000"/>
            </a:pPr>
            <a:r>
              <a:rPr lang="zh-TW" altLang="en-US" sz="3200">
                <a:latin typeface="標楷體" pitchFamily="65" charset="-120"/>
                <a:ea typeface="標楷體" pitchFamily="65" charset="-120"/>
              </a:rPr>
              <a:t>  選字並說明選字的理由</a:t>
            </a:r>
            <a:r>
              <a:rPr lang="zh-TW" altLang="en-US" sz="3200"/>
              <a:t>。</a:t>
            </a:r>
            <a:endParaRPr lang="zh-TW" altLang="en-US" sz="3200">
              <a:latin typeface="標楷體" pitchFamily="65" charset="-120"/>
              <a:ea typeface="標楷體" pitchFamily="65" charset="-120"/>
            </a:endParaRPr>
          </a:p>
          <a:p>
            <a:pPr>
              <a:spcBef>
                <a:spcPct val="5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</a:pPr>
            <a:r>
              <a:rPr lang="zh-TW" altLang="en-US" sz="3200">
                <a:latin typeface="標楷體" pitchFamily="65" charset="-120"/>
                <a:ea typeface="標楷體" pitchFamily="65" charset="-120"/>
              </a:rPr>
              <a:t>利用部件識字策略能</a:t>
            </a:r>
            <a:r>
              <a:rPr lang="zh-TW" altLang="en-US" sz="320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於課文中</a:t>
            </a:r>
            <a:endParaRPr lang="en-US" altLang="zh-TW" sz="320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  <a:p>
            <a:pPr>
              <a:spcBef>
                <a:spcPct val="50000"/>
              </a:spcBef>
              <a:buClr>
                <a:schemeClr val="bg2"/>
              </a:buClr>
              <a:buSzPct val="75000"/>
            </a:pPr>
            <a:r>
              <a:rPr lang="zh-TW" altLang="en-US" sz="320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  </a:t>
            </a:r>
            <a:r>
              <a:rPr lang="zh-TW" altLang="en-US" sz="3200">
                <a:latin typeface="標楷體" pitchFamily="65" charset="-120"/>
                <a:ea typeface="標楷體" pitchFamily="65" charset="-120"/>
              </a:rPr>
              <a:t>從兩個形近字選字並說明理由</a:t>
            </a:r>
            <a:r>
              <a:rPr lang="zh-TW" altLang="en-US" sz="3200"/>
              <a:t>。</a:t>
            </a:r>
          </a:p>
        </p:txBody>
      </p:sp>
      <p:sp>
        <p:nvSpPr>
          <p:cNvPr id="4" name="按鈕形 3">
            <a:hlinkClick r:id="rId2" action="ppaction://hlinksldjump"/>
          </p:cNvPr>
          <p:cNvSpPr/>
          <p:nvPr/>
        </p:nvSpPr>
        <p:spPr>
          <a:xfrm>
            <a:off x="1547813" y="5373688"/>
            <a:ext cx="1800225" cy="647700"/>
          </a:xfrm>
          <a:prstGeom prst="bevel">
            <a:avLst>
              <a:gd name="adj" fmla="val 3455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TW" altLang="en-US" b="1" dirty="0">
                <a:solidFill>
                  <a:srgbClr val="002060"/>
                </a:solidFill>
              </a:rPr>
              <a:t>策略類化</a:t>
            </a:r>
          </a:p>
        </p:txBody>
      </p:sp>
      <p:sp>
        <p:nvSpPr>
          <p:cNvPr id="5" name="摺角紙張 4"/>
          <p:cNvSpPr/>
          <p:nvPr/>
        </p:nvSpPr>
        <p:spPr>
          <a:xfrm>
            <a:off x="6300788" y="2420938"/>
            <a:ext cx="1223962" cy="431800"/>
          </a:xfrm>
          <a:prstGeom prst="foldedCorner">
            <a:avLst>
              <a:gd name="adj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TW" altLang="en-US" sz="2400" b="1" dirty="0">
                <a:solidFill>
                  <a:srgbClr val="002060"/>
                </a:solidFill>
                <a:latin typeface="標楷體" pitchFamily="65" charset="-120"/>
                <a:ea typeface="標楷體" pitchFamily="65" charset="-120"/>
              </a:rPr>
              <a:t>附件五</a:t>
            </a:r>
          </a:p>
        </p:txBody>
      </p:sp>
      <p:sp>
        <p:nvSpPr>
          <p:cNvPr id="6" name="摺角紙張 5"/>
          <p:cNvSpPr/>
          <p:nvPr/>
        </p:nvSpPr>
        <p:spPr>
          <a:xfrm>
            <a:off x="6732588" y="3141663"/>
            <a:ext cx="1008062" cy="431800"/>
          </a:xfrm>
          <a:prstGeom prst="foldedCorner">
            <a:avLst>
              <a:gd name="adj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TW" altLang="en-US" b="1" dirty="0">
                <a:solidFill>
                  <a:srgbClr val="002060"/>
                </a:solidFill>
                <a:latin typeface="標楷體" pitchFamily="65" charset="-120"/>
                <a:ea typeface="標楷體" pitchFamily="65" charset="-120"/>
              </a:rPr>
              <a:t>附件六</a:t>
            </a:r>
          </a:p>
        </p:txBody>
      </p:sp>
      <p:sp>
        <p:nvSpPr>
          <p:cNvPr id="7" name="摺角紙張 6"/>
          <p:cNvSpPr/>
          <p:nvPr/>
        </p:nvSpPr>
        <p:spPr>
          <a:xfrm>
            <a:off x="7885113" y="3141663"/>
            <a:ext cx="1042987" cy="431800"/>
          </a:xfrm>
          <a:prstGeom prst="foldedCorner">
            <a:avLst>
              <a:gd name="adj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TW" altLang="en-US" b="1" dirty="0">
                <a:solidFill>
                  <a:srgbClr val="002060"/>
                </a:solidFill>
                <a:latin typeface="標楷體" pitchFamily="65" charset="-120"/>
                <a:ea typeface="標楷體" pitchFamily="65" charset="-120"/>
              </a:rPr>
              <a:t>附件七</a:t>
            </a:r>
          </a:p>
        </p:txBody>
      </p:sp>
      <p:sp>
        <p:nvSpPr>
          <p:cNvPr id="8" name="按鈕形 7">
            <a:hlinkClick r:id="rId2" action="ppaction://hlinksldjump"/>
          </p:cNvPr>
          <p:cNvSpPr/>
          <p:nvPr/>
        </p:nvSpPr>
        <p:spPr>
          <a:xfrm>
            <a:off x="5832475" y="5334000"/>
            <a:ext cx="1800225" cy="647700"/>
          </a:xfrm>
          <a:prstGeom prst="bevel">
            <a:avLst>
              <a:gd name="adj" fmla="val 3455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TW" altLang="en-US" b="1" dirty="0">
                <a:solidFill>
                  <a:srgbClr val="002060"/>
                </a:solidFill>
              </a:rPr>
              <a:t>第十課課文應用</a:t>
            </a:r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0F5982E-9965-459C-BD58-10AC38A9EF5D}" type="slidenum">
              <a:rPr lang="en-US" altLang="zh-TW" smtClean="0"/>
              <a:pPr>
                <a:defRPr/>
              </a:pPr>
              <a:t>17</a:t>
            </a:fld>
            <a:endParaRPr lang="en-US" altLang="zh-TW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標題 1"/>
          <p:cNvSpPr>
            <a:spLocks noGrp="1"/>
          </p:cNvSpPr>
          <p:nvPr>
            <p:ph type="title"/>
          </p:nvPr>
        </p:nvSpPr>
        <p:spPr>
          <a:xfrm>
            <a:off x="395288" y="333375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zh-TW" altLang="en-US" smtClean="0">
                <a:latin typeface="標楷體" pitchFamily="65" charset="-120"/>
                <a:ea typeface="標楷體" pitchFamily="65" charset="-120"/>
              </a:rPr>
              <a:t>識字策略練習篇</a:t>
            </a:r>
          </a:p>
        </p:txBody>
      </p:sp>
      <p:sp>
        <p:nvSpPr>
          <p:cNvPr id="30723" name="文字方塊 5"/>
          <p:cNvSpPr txBox="1">
            <a:spLocks noChangeArrowheads="1"/>
          </p:cNvSpPr>
          <p:nvPr/>
        </p:nvSpPr>
        <p:spPr bwMode="auto">
          <a:xfrm>
            <a:off x="971550" y="2060575"/>
            <a:ext cx="7704138" cy="585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TW" altLang="en-US" sz="3200">
                <a:latin typeface="標楷體" pitchFamily="65" charset="-120"/>
                <a:ea typeface="標楷體" pitchFamily="65" charset="-120"/>
              </a:rPr>
              <a:t>教學時間：於學習新生字前教學十五分鐘</a:t>
            </a:r>
          </a:p>
        </p:txBody>
      </p:sp>
      <p:sp>
        <p:nvSpPr>
          <p:cNvPr id="30724" name="文字方塊 6"/>
          <p:cNvSpPr txBox="1">
            <a:spLocks noChangeArrowheads="1"/>
          </p:cNvSpPr>
          <p:nvPr/>
        </p:nvSpPr>
        <p:spPr bwMode="auto">
          <a:xfrm>
            <a:off x="1908175" y="3284538"/>
            <a:ext cx="4895850" cy="585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TW" altLang="en-US" sz="3200">
                <a:latin typeface="標楷體" pitchFamily="65" charset="-120"/>
                <a:ea typeface="標楷體" pitchFamily="65" charset="-120"/>
              </a:rPr>
              <a:t>課程程序：第三、四節課</a:t>
            </a: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1F40EE-5229-4F9A-B722-3A73B906B6B3}" type="slidenum">
              <a:rPr lang="en-US" altLang="zh-TW" smtClean="0"/>
              <a:pPr>
                <a:defRPr/>
              </a:pPr>
              <a:t>18</a:t>
            </a:fld>
            <a:endParaRPr lang="en-US" altLang="zh-TW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矩形 3"/>
          <p:cNvSpPr>
            <a:spLocks noChangeArrowheads="1"/>
          </p:cNvSpPr>
          <p:nvPr/>
        </p:nvSpPr>
        <p:spPr bwMode="auto">
          <a:xfrm>
            <a:off x="1331913" y="1557338"/>
            <a:ext cx="5570537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TW" altLang="en-US" sz="2800" b="1">
                <a:solidFill>
                  <a:srgbClr val="002060"/>
                </a:solidFill>
                <a:latin typeface="標楷體" pitchFamily="65" charset="-120"/>
                <a:ea typeface="標楷體" pitchFamily="65" charset="-120"/>
              </a:rPr>
              <a:t>版本：康軒版二下第四課、第五課</a:t>
            </a:r>
          </a:p>
        </p:txBody>
      </p:sp>
      <p:sp>
        <p:nvSpPr>
          <p:cNvPr id="31747" name="Rectangle 4"/>
          <p:cNvSpPr>
            <a:spLocks noChangeArrowheads="1"/>
          </p:cNvSpPr>
          <p:nvPr/>
        </p:nvSpPr>
        <p:spPr bwMode="auto">
          <a:xfrm>
            <a:off x="1042988" y="2420938"/>
            <a:ext cx="64103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TW" altLang="en-US" sz="2800" b="1">
                <a:solidFill>
                  <a:srgbClr val="002060"/>
                </a:solidFill>
                <a:ea typeface="標楷體" pitchFamily="65" charset="-120"/>
              </a:rPr>
              <a:t>教學目的:學生能運用識字策略認識新字</a:t>
            </a:r>
          </a:p>
        </p:txBody>
      </p:sp>
      <p:sp>
        <p:nvSpPr>
          <p:cNvPr id="31748" name="矩形 5"/>
          <p:cNvSpPr>
            <a:spLocks noChangeArrowheads="1"/>
          </p:cNvSpPr>
          <p:nvPr/>
        </p:nvSpPr>
        <p:spPr bwMode="auto">
          <a:xfrm>
            <a:off x="1042988" y="3500438"/>
            <a:ext cx="7366000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TW" altLang="en-US" sz="2800" b="1">
                <a:solidFill>
                  <a:srgbClr val="002060"/>
                </a:solidFill>
                <a:latin typeface="標楷體" pitchFamily="65" charset="-120"/>
                <a:ea typeface="標楷體" pitchFamily="65" charset="-120"/>
              </a:rPr>
              <a:t>練習使用策略方式：練習運用識字策略</a:t>
            </a:r>
            <a:endParaRPr lang="en-US" altLang="zh-TW" sz="2800" b="1">
              <a:solidFill>
                <a:srgbClr val="002060"/>
              </a:solidFill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2800" b="1">
                <a:solidFill>
                  <a:srgbClr val="002060"/>
                </a:solidFill>
                <a:latin typeface="標楷體" pitchFamily="65" charset="-120"/>
                <a:ea typeface="標楷體" pitchFamily="65" charset="-120"/>
              </a:rPr>
              <a:t>                  選出形近字的並說明理由</a:t>
            </a:r>
            <a:endParaRPr lang="zh-TW" altLang="en-US" sz="2800" b="1">
              <a:solidFill>
                <a:srgbClr val="002060"/>
              </a:solidFill>
            </a:endParaRPr>
          </a:p>
        </p:txBody>
      </p:sp>
      <p:sp>
        <p:nvSpPr>
          <p:cNvPr id="7" name="按鈕形 6">
            <a:hlinkClick r:id="rId3" action="ppaction://hlinkfile"/>
          </p:cNvPr>
          <p:cNvSpPr/>
          <p:nvPr/>
        </p:nvSpPr>
        <p:spPr>
          <a:xfrm>
            <a:off x="431800" y="5626100"/>
            <a:ext cx="1800225" cy="647700"/>
          </a:xfrm>
          <a:prstGeom prst="bevel">
            <a:avLst>
              <a:gd name="adj" fmla="val 3455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TW" altLang="en-US" sz="1400" b="1" dirty="0">
                <a:solidFill>
                  <a:srgbClr val="002060"/>
                </a:solidFill>
              </a:rPr>
              <a:t>策略運用於新部首  第四課</a:t>
            </a:r>
          </a:p>
        </p:txBody>
      </p:sp>
      <p:sp>
        <p:nvSpPr>
          <p:cNvPr id="31750" name="矩形 7"/>
          <p:cNvSpPr>
            <a:spLocks noChangeArrowheads="1"/>
          </p:cNvSpPr>
          <p:nvPr/>
        </p:nvSpPr>
        <p:spPr bwMode="auto">
          <a:xfrm>
            <a:off x="476387" y="404664"/>
            <a:ext cx="6985000" cy="862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ts val="3000"/>
              </a:lnSpc>
            </a:pPr>
            <a:r>
              <a:rPr lang="zh-TW" altLang="en-US" sz="2800" b="1" dirty="0">
                <a:latin typeface="標楷體" pitchFamily="65" charset="-120"/>
                <a:ea typeface="標楷體" pitchFamily="65" charset="-120"/>
              </a:rPr>
              <a:t> 一、二  將不同部首同部件字放於短  </a:t>
            </a:r>
            <a:endParaRPr lang="en-US" altLang="zh-TW" sz="2800" b="1" dirty="0">
              <a:latin typeface="標楷體" pitchFamily="65" charset="-120"/>
              <a:ea typeface="標楷體" pitchFamily="65" charset="-120"/>
            </a:endParaRPr>
          </a:p>
          <a:p>
            <a:pPr>
              <a:lnSpc>
                <a:spcPts val="3000"/>
              </a:lnSpc>
            </a:pPr>
            <a:r>
              <a:rPr lang="zh-TW" altLang="en-US" sz="2800" b="1" dirty="0">
                <a:latin typeface="標楷體" pitchFamily="65" charset="-120"/>
                <a:ea typeface="標楷體" pitchFamily="65" charset="-120"/>
              </a:rPr>
              <a:t>         文中與運用識字策略於課文中</a:t>
            </a:r>
            <a:endParaRPr lang="zh-TW" altLang="en-US" sz="2800" dirty="0"/>
          </a:p>
        </p:txBody>
      </p:sp>
      <p:sp>
        <p:nvSpPr>
          <p:cNvPr id="9" name="摺角紙張 8"/>
          <p:cNvSpPr/>
          <p:nvPr/>
        </p:nvSpPr>
        <p:spPr>
          <a:xfrm>
            <a:off x="2339975" y="4508500"/>
            <a:ext cx="1223963" cy="433388"/>
          </a:xfrm>
          <a:prstGeom prst="foldedCorner">
            <a:avLst>
              <a:gd name="adj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TW" altLang="en-US" sz="2400" b="1" dirty="0">
                <a:solidFill>
                  <a:srgbClr val="002060"/>
                </a:solidFill>
                <a:latin typeface="標楷體" pitchFamily="65" charset="-120"/>
                <a:ea typeface="標楷體" pitchFamily="65" charset="-120"/>
              </a:rPr>
              <a:t>附件八</a:t>
            </a:r>
          </a:p>
        </p:txBody>
      </p:sp>
      <p:sp>
        <p:nvSpPr>
          <p:cNvPr id="10" name="摺角紙張 9"/>
          <p:cNvSpPr/>
          <p:nvPr/>
        </p:nvSpPr>
        <p:spPr>
          <a:xfrm>
            <a:off x="4716463" y="4581525"/>
            <a:ext cx="1511300" cy="431800"/>
          </a:xfrm>
          <a:prstGeom prst="foldedCorner">
            <a:avLst>
              <a:gd name="adj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TW" altLang="en-US" sz="2400" b="1" dirty="0">
                <a:solidFill>
                  <a:srgbClr val="002060"/>
                </a:solidFill>
                <a:latin typeface="標楷體" pitchFamily="65" charset="-120"/>
                <a:ea typeface="標楷體" pitchFamily="65" charset="-120"/>
              </a:rPr>
              <a:t>附件十三</a:t>
            </a:r>
          </a:p>
        </p:txBody>
      </p:sp>
      <p:cxnSp>
        <p:nvCxnSpPr>
          <p:cNvPr id="15" name="直線單箭頭接點 14"/>
          <p:cNvCxnSpPr/>
          <p:nvPr/>
        </p:nvCxnSpPr>
        <p:spPr>
          <a:xfrm>
            <a:off x="3779838" y="4724400"/>
            <a:ext cx="720725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1" name="按鈕形 10">
            <a:hlinkClick r:id="rId4" action="ppaction://hlinkfile"/>
          </p:cNvPr>
          <p:cNvSpPr/>
          <p:nvPr/>
        </p:nvSpPr>
        <p:spPr>
          <a:xfrm>
            <a:off x="2700338" y="5626100"/>
            <a:ext cx="1800225" cy="647700"/>
          </a:xfrm>
          <a:prstGeom prst="bevel">
            <a:avLst>
              <a:gd name="adj" fmla="val 3455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TW" altLang="en-US" b="1" dirty="0">
                <a:solidFill>
                  <a:srgbClr val="002060"/>
                </a:solidFill>
              </a:rPr>
              <a:t>第四課生字應用</a:t>
            </a:r>
          </a:p>
        </p:txBody>
      </p:sp>
      <p:sp>
        <p:nvSpPr>
          <p:cNvPr id="12" name="按鈕形 11">
            <a:hlinkClick r:id="rId5" action="ppaction://hlinkfile"/>
          </p:cNvPr>
          <p:cNvSpPr/>
          <p:nvPr/>
        </p:nvSpPr>
        <p:spPr>
          <a:xfrm>
            <a:off x="4824413" y="5627688"/>
            <a:ext cx="1800225" cy="647700"/>
          </a:xfrm>
          <a:prstGeom prst="bevel">
            <a:avLst>
              <a:gd name="adj" fmla="val 3455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TW" altLang="en-US" sz="1400" b="1" dirty="0">
                <a:solidFill>
                  <a:srgbClr val="002060"/>
                </a:solidFill>
              </a:rPr>
              <a:t>策略運用於新部首  第五課</a:t>
            </a:r>
          </a:p>
        </p:txBody>
      </p:sp>
      <p:sp>
        <p:nvSpPr>
          <p:cNvPr id="13" name="按鈕形 12">
            <a:hlinkClick r:id="rId6" action="ppaction://hlinkfile"/>
          </p:cNvPr>
          <p:cNvSpPr/>
          <p:nvPr/>
        </p:nvSpPr>
        <p:spPr>
          <a:xfrm>
            <a:off x="7092950" y="5627688"/>
            <a:ext cx="1800225" cy="647700"/>
          </a:xfrm>
          <a:prstGeom prst="bevel">
            <a:avLst>
              <a:gd name="adj" fmla="val 3455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TW" altLang="en-US" b="1" dirty="0">
                <a:solidFill>
                  <a:srgbClr val="002060"/>
                </a:solidFill>
              </a:rPr>
              <a:t>第五課生字應用</a:t>
            </a:r>
          </a:p>
        </p:txBody>
      </p:sp>
      <p:sp>
        <p:nvSpPr>
          <p:cNvPr id="14" name="投影片編號版面配置區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1F40EE-5229-4F9A-B722-3A73B906B6B3}" type="slidenum">
              <a:rPr lang="en-US" altLang="zh-TW" smtClean="0"/>
              <a:pPr>
                <a:defRPr/>
              </a:pPr>
              <a:t>19</a:t>
            </a:fld>
            <a:endParaRPr lang="en-US" altLang="zh-TW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簡報範本（白底色）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文件" ma:contentTypeID="0x010100506526ED434BA0458EA717900A4332B8" ma:contentTypeVersion="0" ma:contentTypeDescription="建立新的文件。" ma:contentTypeScope="" ma:versionID="20faa816f711b745b6d6ce90a18114cc">
  <xsd:schema xmlns:xsd="http://www.w3.org/2001/XMLSchema" xmlns:p="http://schemas.microsoft.com/office/2006/metadata/properties" targetNamespace="http://schemas.microsoft.com/office/2006/metadata/properties" ma:root="true" ma:fieldsID="b8ca951d90cafeb83d4a03d140f1bad3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內容類型" ma:readOnly="true"/>
        <xsd:element ref="dc:title" minOccurs="0" maxOccurs="1" ma:index="4" ma:displayName="標題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278C8C74-FCC4-4AC8-A6F6-9ADE7F8D20A7}"/>
</file>

<file path=customXml/itemProps2.xml><?xml version="1.0" encoding="utf-8"?>
<ds:datastoreItem xmlns:ds="http://schemas.openxmlformats.org/officeDocument/2006/customXml" ds:itemID="{CBEF4EB3-7598-4255-8643-4446993DFCED}"/>
</file>

<file path=customXml/itemProps3.xml><?xml version="1.0" encoding="utf-8"?>
<ds:datastoreItem xmlns:ds="http://schemas.openxmlformats.org/officeDocument/2006/customXml" ds:itemID="{A8B5856F-9902-45E7-9FD8-5D395DB0AC9D}"/>
</file>

<file path=docProps/app.xml><?xml version="1.0" encoding="utf-8"?>
<Properties xmlns="http://schemas.openxmlformats.org/officeDocument/2006/extended-properties" xmlns:vt="http://schemas.openxmlformats.org/officeDocument/2006/docPropsVTypes">
  <Template>課文本位策略教學簡報範本1(白底色)</Template>
  <TotalTime>271</TotalTime>
  <Words>1079</Words>
  <Application>Microsoft Office PowerPoint</Application>
  <PresentationFormat>如螢幕大小 (4:3)</PresentationFormat>
  <Paragraphs>166</Paragraphs>
  <Slides>19</Slides>
  <Notes>3</Notes>
  <HiddenSlides>0</HiddenSlides>
  <MMClips>0</MMClips>
  <ScaleCrop>false</ScaleCrop>
  <HeadingPairs>
    <vt:vector size="6" baseType="variant">
      <vt:variant>
        <vt:lpstr>佈景主題</vt:lpstr>
      </vt:variant>
      <vt:variant>
        <vt:i4>1</vt:i4>
      </vt:variant>
      <vt:variant>
        <vt:lpstr>內嵌 OLE 伺服程式</vt:lpstr>
      </vt:variant>
      <vt:variant>
        <vt:i4>1</vt:i4>
      </vt:variant>
      <vt:variant>
        <vt:lpstr>投影片標題</vt:lpstr>
      </vt:variant>
      <vt:variant>
        <vt:i4>19</vt:i4>
      </vt:variant>
    </vt:vector>
  </HeadingPairs>
  <TitlesOfParts>
    <vt:vector size="21" baseType="lpstr">
      <vt:lpstr>簡報範本（白底色）</vt:lpstr>
      <vt:lpstr>點陣圖影像</vt:lpstr>
      <vt:lpstr>部件識字策略教材</vt:lpstr>
      <vt:lpstr>設計緣由</vt:lpstr>
      <vt:lpstr>教學目標</vt:lpstr>
      <vt:lpstr>投影片 4</vt:lpstr>
      <vt:lpstr>識字策略教學篇</vt:lpstr>
      <vt:lpstr>投影片 6</vt:lpstr>
      <vt:lpstr>投影片 7</vt:lpstr>
      <vt:lpstr>投影片 8</vt:lpstr>
      <vt:lpstr>投影片 9</vt:lpstr>
      <vt:lpstr>投影片 10</vt:lpstr>
      <vt:lpstr>投影片 11</vt:lpstr>
      <vt:lpstr>投影片 12</vt:lpstr>
      <vt:lpstr>投影片 13</vt:lpstr>
      <vt:lpstr>投影片 14</vt:lpstr>
      <vt:lpstr>投影片 15</vt:lpstr>
      <vt:lpstr>投影片 16</vt:lpstr>
      <vt:lpstr>投影片 17</vt:lpstr>
      <vt:lpstr>識字策略練習篇</vt:lpstr>
      <vt:lpstr>投影片 19</vt:lpstr>
    </vt:vector>
  </TitlesOfParts>
  <Company>CMT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部件識字策略教材</dc:title>
  <dc:creator>user</dc:creator>
  <cp:lastModifiedBy>國立臺南大學秘書室</cp:lastModifiedBy>
  <cp:revision>30</cp:revision>
  <dcterms:created xsi:type="dcterms:W3CDTF">2012-05-10T10:04:54Z</dcterms:created>
  <dcterms:modified xsi:type="dcterms:W3CDTF">2012-06-26T01:25:31Z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TC011271051028</vt:lpwstr>
  </property>
  <property fmtid="{D5CDD505-2E9C-101B-9397-08002B2CF9AE}" pid="3" name="ContentTypeId">
    <vt:lpwstr>0x010100506526ED434BA0458EA717900A4332B8</vt:lpwstr>
  </property>
</Properties>
</file>