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4"/>
  </p:notesMasterIdLst>
  <p:handoutMasterIdLst>
    <p:handoutMasterId r:id="rId35"/>
  </p:handoutMasterIdLst>
  <p:sldIdLst>
    <p:sldId id="256" r:id="rId2"/>
    <p:sldId id="299" r:id="rId3"/>
    <p:sldId id="294" r:id="rId4"/>
    <p:sldId id="300" r:id="rId5"/>
    <p:sldId id="260" r:id="rId6"/>
    <p:sldId id="257" r:id="rId7"/>
    <p:sldId id="280" r:id="rId8"/>
    <p:sldId id="279" r:id="rId9"/>
    <p:sldId id="267" r:id="rId10"/>
    <p:sldId id="285" r:id="rId11"/>
    <p:sldId id="286" r:id="rId12"/>
    <p:sldId id="287" r:id="rId13"/>
    <p:sldId id="265" r:id="rId14"/>
    <p:sldId id="263" r:id="rId15"/>
    <p:sldId id="291" r:id="rId16"/>
    <p:sldId id="295" r:id="rId17"/>
    <p:sldId id="301" r:id="rId18"/>
    <p:sldId id="296" r:id="rId19"/>
    <p:sldId id="297" r:id="rId20"/>
    <p:sldId id="298" r:id="rId21"/>
    <p:sldId id="304" r:id="rId22"/>
    <p:sldId id="278" r:id="rId23"/>
    <p:sldId id="302" r:id="rId24"/>
    <p:sldId id="303" r:id="rId25"/>
    <p:sldId id="288" r:id="rId26"/>
    <p:sldId id="289" r:id="rId27"/>
    <p:sldId id="292" r:id="rId28"/>
    <p:sldId id="293" r:id="rId29"/>
    <p:sldId id="274" r:id="rId30"/>
    <p:sldId id="276" r:id="rId31"/>
    <p:sldId id="305" r:id="rId32"/>
    <p:sldId id="290" r:id="rId33"/>
  </p:sldIdLst>
  <p:sldSz cx="9144000" cy="6858000" type="screen4x3"/>
  <p:notesSz cx="9869488" cy="673576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66FF66"/>
    <a:srgbClr val="0D0D0D"/>
    <a:srgbClr val="8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4644" autoAdjust="0"/>
  </p:normalViewPr>
  <p:slideViewPr>
    <p:cSldViewPr>
      <p:cViewPr>
        <p:scale>
          <a:sx n="60" d="100"/>
          <a:sy n="60" d="100"/>
        </p:scale>
        <p:origin x="-16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8CE6BF-A0F1-4384-89CB-BFFF52F3D5D6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EB0809BA-4003-44DF-AEAF-3BF6600A4C7E}">
      <dgm:prSet phldrT="[文字]"/>
      <dgm:spPr/>
      <dgm:t>
        <a:bodyPr/>
        <a:lstStyle/>
        <a:p>
          <a:r>
            <a:rPr lang="zh-TW" altLang="en-US" dirty="0" smtClean="0"/>
            <a:t>事實</a:t>
          </a:r>
          <a:endParaRPr lang="zh-TW" altLang="en-US" dirty="0"/>
        </a:p>
      </dgm:t>
    </dgm:pt>
    <dgm:pt modelId="{708A32FA-D2FA-41D7-A31B-3666C627925B}" type="parTrans" cxnId="{BD33EDA3-B48B-4748-B9A5-F1D6727675BD}">
      <dgm:prSet/>
      <dgm:spPr/>
      <dgm:t>
        <a:bodyPr/>
        <a:lstStyle/>
        <a:p>
          <a:endParaRPr lang="zh-TW" altLang="en-US"/>
        </a:p>
      </dgm:t>
    </dgm:pt>
    <dgm:pt modelId="{06DCBAAA-C6E6-4119-9512-935C257E0F34}" type="sibTrans" cxnId="{BD33EDA3-B48B-4748-B9A5-F1D6727675BD}">
      <dgm:prSet/>
      <dgm:spPr/>
      <dgm:t>
        <a:bodyPr/>
        <a:lstStyle/>
        <a:p>
          <a:endParaRPr lang="zh-TW" altLang="en-US"/>
        </a:p>
      </dgm:t>
    </dgm:pt>
    <dgm:pt modelId="{E4A01A53-75EC-4B17-9916-AFFC3CBE4948}">
      <dgm:prSet phldrT="[文字]"/>
      <dgm:spPr/>
      <dgm:t>
        <a:bodyPr/>
        <a:lstStyle/>
        <a:p>
          <a:r>
            <a:rPr lang="zh-TW" altLang="en-US" dirty="0" smtClean="0"/>
            <a:t>可以直接在文章內提取訊息。</a:t>
          </a:r>
          <a:endParaRPr lang="zh-TW" altLang="en-US" dirty="0"/>
        </a:p>
      </dgm:t>
    </dgm:pt>
    <dgm:pt modelId="{9A34B486-F06B-4DFA-8DC8-B3DD31E41D10}" type="parTrans" cxnId="{102DB8C8-D5D2-4D15-AC87-C5E70A93D819}">
      <dgm:prSet/>
      <dgm:spPr/>
      <dgm:t>
        <a:bodyPr/>
        <a:lstStyle/>
        <a:p>
          <a:endParaRPr lang="zh-TW" altLang="en-US"/>
        </a:p>
      </dgm:t>
    </dgm:pt>
    <dgm:pt modelId="{7CE2EE71-FD3B-4734-830E-DC86DB8D4FD7}" type="sibTrans" cxnId="{102DB8C8-D5D2-4D15-AC87-C5E70A93D819}">
      <dgm:prSet/>
      <dgm:spPr/>
      <dgm:t>
        <a:bodyPr/>
        <a:lstStyle/>
        <a:p>
          <a:endParaRPr lang="zh-TW" altLang="en-US"/>
        </a:p>
      </dgm:t>
    </dgm:pt>
    <dgm:pt modelId="{4C0AD457-B84B-4676-89D3-934E9FF52ADB}">
      <dgm:prSet phldrT="[文字]"/>
      <dgm:spPr/>
      <dgm:t>
        <a:bodyPr/>
        <a:lstStyle/>
        <a:p>
          <a:r>
            <a:rPr lang="zh-TW" altLang="en-US" dirty="0" smtClean="0"/>
            <a:t>推論</a:t>
          </a:r>
          <a:endParaRPr lang="zh-TW" altLang="en-US" dirty="0"/>
        </a:p>
      </dgm:t>
    </dgm:pt>
    <dgm:pt modelId="{B3C5BC9F-4B50-45D6-86BF-94DA8DC921E0}" type="parTrans" cxnId="{90DBAC62-ECA7-4271-9DBC-7255D638C8B2}">
      <dgm:prSet/>
      <dgm:spPr/>
      <dgm:t>
        <a:bodyPr/>
        <a:lstStyle/>
        <a:p>
          <a:endParaRPr lang="zh-TW" altLang="en-US"/>
        </a:p>
      </dgm:t>
    </dgm:pt>
    <dgm:pt modelId="{1C45D7AA-D6B1-4E20-BB4F-1BEF0FFF91B3}" type="sibTrans" cxnId="{90DBAC62-ECA7-4271-9DBC-7255D638C8B2}">
      <dgm:prSet/>
      <dgm:spPr/>
      <dgm:t>
        <a:bodyPr/>
        <a:lstStyle/>
        <a:p>
          <a:endParaRPr lang="zh-TW" altLang="en-US"/>
        </a:p>
      </dgm:t>
    </dgm:pt>
    <dgm:pt modelId="{E5412238-E049-452D-9270-5B166A10CB08}">
      <dgm:prSet phldrT="[文字]"/>
      <dgm:spPr/>
      <dgm:t>
        <a:bodyPr/>
        <a:lstStyle/>
        <a:p>
          <a:r>
            <a:rPr lang="zh-TW" altLang="en-US" dirty="0" smtClean="0"/>
            <a:t>需要連結段落內或段落間的訊息，進行推斷。</a:t>
          </a:r>
          <a:endParaRPr lang="zh-TW" altLang="en-US" dirty="0"/>
        </a:p>
      </dgm:t>
    </dgm:pt>
    <dgm:pt modelId="{CC7C68A7-6E67-410B-ADEE-315478485AB8}" type="parTrans" cxnId="{9EAD0421-2DAE-49EA-86EC-29EED85C9DF8}">
      <dgm:prSet/>
      <dgm:spPr/>
      <dgm:t>
        <a:bodyPr/>
        <a:lstStyle/>
        <a:p>
          <a:endParaRPr lang="zh-TW" altLang="en-US"/>
        </a:p>
      </dgm:t>
    </dgm:pt>
    <dgm:pt modelId="{5D098600-F5DC-47C3-AEC6-6BBC73BDB3C2}" type="sibTrans" cxnId="{9EAD0421-2DAE-49EA-86EC-29EED85C9DF8}">
      <dgm:prSet/>
      <dgm:spPr/>
      <dgm:t>
        <a:bodyPr/>
        <a:lstStyle/>
        <a:p>
          <a:endParaRPr lang="zh-TW" altLang="en-US"/>
        </a:p>
      </dgm:t>
    </dgm:pt>
    <dgm:pt modelId="{E55319DE-62E8-487E-A8A0-5A034EDF835D}">
      <dgm:prSet phldrT="[文字]"/>
      <dgm:spPr/>
      <dgm:t>
        <a:bodyPr/>
        <a:lstStyle/>
        <a:p>
          <a:r>
            <a:rPr lang="zh-TW" altLang="en-US" dirty="0" smtClean="0"/>
            <a:t>評論</a:t>
          </a:r>
          <a:endParaRPr lang="zh-TW" altLang="en-US" dirty="0"/>
        </a:p>
      </dgm:t>
    </dgm:pt>
    <dgm:pt modelId="{88A088A9-99CC-43DC-9195-0816CE5EC0F4}" type="parTrans" cxnId="{D02317F2-72D0-4413-BF53-089E61FC5BE7}">
      <dgm:prSet/>
      <dgm:spPr/>
      <dgm:t>
        <a:bodyPr/>
        <a:lstStyle/>
        <a:p>
          <a:endParaRPr lang="zh-TW" altLang="en-US"/>
        </a:p>
      </dgm:t>
    </dgm:pt>
    <dgm:pt modelId="{663D6FB9-723E-4E93-A2BD-0EAADD57F094}" type="sibTrans" cxnId="{D02317F2-72D0-4413-BF53-089E61FC5BE7}">
      <dgm:prSet/>
      <dgm:spPr/>
      <dgm:t>
        <a:bodyPr/>
        <a:lstStyle/>
        <a:p>
          <a:endParaRPr lang="zh-TW" altLang="en-US"/>
        </a:p>
      </dgm:t>
    </dgm:pt>
    <dgm:pt modelId="{A446F3B9-115D-4069-B8B5-B3529C87BB1F}">
      <dgm:prSet phldrT="[文字]"/>
      <dgm:spPr/>
      <dgm:t>
        <a:bodyPr/>
        <a:lstStyle/>
        <a:p>
          <a:r>
            <a:rPr lang="zh-TW" altLang="en-US" dirty="0" smtClean="0"/>
            <a:t>需要運用自己的知識去理解與建構文章中的細節及更完整的意思，或進行批判性的考量。</a:t>
          </a:r>
          <a:endParaRPr lang="zh-TW" altLang="en-US" dirty="0"/>
        </a:p>
      </dgm:t>
    </dgm:pt>
    <dgm:pt modelId="{92EFD99A-4611-4FE0-9D5D-5C6D7BB8E918}" type="parTrans" cxnId="{168BEDB8-EE59-4B79-A409-3854C24D7C67}">
      <dgm:prSet/>
      <dgm:spPr/>
      <dgm:t>
        <a:bodyPr/>
        <a:lstStyle/>
        <a:p>
          <a:endParaRPr lang="zh-TW" altLang="en-US"/>
        </a:p>
      </dgm:t>
    </dgm:pt>
    <dgm:pt modelId="{1D17A528-2385-44CD-82DE-7D0A0CF080C0}" type="sibTrans" cxnId="{168BEDB8-EE59-4B79-A409-3854C24D7C67}">
      <dgm:prSet/>
      <dgm:spPr/>
      <dgm:t>
        <a:bodyPr/>
        <a:lstStyle/>
        <a:p>
          <a:endParaRPr lang="zh-TW" altLang="en-US"/>
        </a:p>
      </dgm:t>
    </dgm:pt>
    <dgm:pt modelId="{5034F1B0-E62E-4B20-AF06-B5598ECC163A}">
      <dgm:prSet phldrT="[文字]"/>
      <dgm:spPr/>
      <dgm:t>
        <a:bodyPr/>
        <a:lstStyle/>
        <a:p>
          <a:r>
            <a:rPr lang="zh-TW" altLang="en-US" dirty="0" smtClean="0"/>
            <a:t>人、事、時、地的問題。</a:t>
          </a:r>
          <a:endParaRPr lang="zh-TW" altLang="en-US" dirty="0"/>
        </a:p>
      </dgm:t>
    </dgm:pt>
    <dgm:pt modelId="{77770C7D-34C0-45F2-930A-E94C692D34B7}" type="parTrans" cxnId="{82F96753-6670-4F24-B8F0-58DA2EB7145F}">
      <dgm:prSet/>
      <dgm:spPr/>
      <dgm:t>
        <a:bodyPr/>
        <a:lstStyle/>
        <a:p>
          <a:endParaRPr lang="zh-TW" altLang="en-US"/>
        </a:p>
      </dgm:t>
    </dgm:pt>
    <dgm:pt modelId="{9C80D405-6C63-4018-9717-C22963D53FF0}" type="sibTrans" cxnId="{82F96753-6670-4F24-B8F0-58DA2EB7145F}">
      <dgm:prSet/>
      <dgm:spPr/>
      <dgm:t>
        <a:bodyPr/>
        <a:lstStyle/>
        <a:p>
          <a:endParaRPr lang="zh-TW" altLang="en-US"/>
        </a:p>
      </dgm:t>
    </dgm:pt>
    <dgm:pt modelId="{175AA936-2942-46F3-A2D4-092EEC6134DF}">
      <dgm:prSet phldrT="[文字]"/>
      <dgm:spPr/>
      <dgm:t>
        <a:bodyPr/>
        <a:lstStyle/>
        <a:p>
          <a:r>
            <a:rPr lang="zh-TW" altLang="en-US" dirty="0" smtClean="0"/>
            <a:t>事件的起因、經過與結果。</a:t>
          </a:r>
          <a:endParaRPr lang="zh-TW" altLang="en-US" dirty="0"/>
        </a:p>
      </dgm:t>
    </dgm:pt>
    <dgm:pt modelId="{6F88280A-4008-4CF4-965F-C3FD61193DE9}" type="parTrans" cxnId="{7D8ACEB5-0E01-4AB4-8947-E3E70D9942AC}">
      <dgm:prSet/>
      <dgm:spPr/>
      <dgm:t>
        <a:bodyPr/>
        <a:lstStyle/>
        <a:p>
          <a:endParaRPr lang="zh-TW" altLang="en-US"/>
        </a:p>
      </dgm:t>
    </dgm:pt>
    <dgm:pt modelId="{7669752F-1BCB-47C9-A45A-6F1A8A145C34}" type="sibTrans" cxnId="{7D8ACEB5-0E01-4AB4-8947-E3E70D9942AC}">
      <dgm:prSet/>
      <dgm:spPr/>
      <dgm:t>
        <a:bodyPr/>
        <a:lstStyle/>
        <a:p>
          <a:endParaRPr lang="zh-TW" altLang="en-US"/>
        </a:p>
      </dgm:t>
    </dgm:pt>
    <dgm:pt modelId="{49B3B589-EEB5-4247-9F6D-9AAC4226B3DE}">
      <dgm:prSet phldrT="[文字]"/>
      <dgm:spPr/>
      <dgm:t>
        <a:bodyPr/>
        <a:lstStyle/>
        <a:p>
          <a:r>
            <a:rPr lang="zh-TW" altLang="en-US" dirty="0" smtClean="0"/>
            <a:t>對文章的論述、個人心得與迴響。</a:t>
          </a:r>
          <a:endParaRPr lang="zh-TW" altLang="en-US" dirty="0"/>
        </a:p>
      </dgm:t>
    </dgm:pt>
    <dgm:pt modelId="{314E56FF-903E-41A8-B665-75A29C3650B0}" type="parTrans" cxnId="{9A0113BF-B2CB-4FC6-92C1-99AA6425AB5A}">
      <dgm:prSet/>
      <dgm:spPr/>
      <dgm:t>
        <a:bodyPr/>
        <a:lstStyle/>
        <a:p>
          <a:endParaRPr lang="zh-TW" altLang="en-US"/>
        </a:p>
      </dgm:t>
    </dgm:pt>
    <dgm:pt modelId="{FC6CEF2E-AA6F-42B1-AED5-2F749F1399A9}" type="sibTrans" cxnId="{9A0113BF-B2CB-4FC6-92C1-99AA6425AB5A}">
      <dgm:prSet/>
      <dgm:spPr/>
      <dgm:t>
        <a:bodyPr/>
        <a:lstStyle/>
        <a:p>
          <a:endParaRPr lang="zh-TW" altLang="en-US"/>
        </a:p>
      </dgm:t>
    </dgm:pt>
    <dgm:pt modelId="{4FFCF64B-5217-45F9-BD52-1EA327FA60C3}" type="pres">
      <dgm:prSet presAssocID="{988CE6BF-A0F1-4384-89CB-BFFF52F3D5D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2F33887-3C50-42A1-9094-8C5A67E9E8EF}" type="pres">
      <dgm:prSet presAssocID="{EB0809BA-4003-44DF-AEAF-3BF6600A4C7E}" presName="composite" presStyleCnt="0"/>
      <dgm:spPr/>
    </dgm:pt>
    <dgm:pt modelId="{53DB532D-B060-4F84-96FA-28AF0ECA3361}" type="pres">
      <dgm:prSet presAssocID="{EB0809BA-4003-44DF-AEAF-3BF6600A4C7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588FCF9-644E-45BE-8510-8897C697DE4A}" type="pres">
      <dgm:prSet presAssocID="{EB0809BA-4003-44DF-AEAF-3BF6600A4C7E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9AA4D5-F461-4FBB-975F-D593DC8AA545}" type="pres">
      <dgm:prSet presAssocID="{06DCBAAA-C6E6-4119-9512-935C257E0F34}" presName="space" presStyleCnt="0"/>
      <dgm:spPr/>
    </dgm:pt>
    <dgm:pt modelId="{8C732914-9C0B-46BB-A002-EF0E4DAC9CA1}" type="pres">
      <dgm:prSet presAssocID="{4C0AD457-B84B-4676-89D3-934E9FF52ADB}" presName="composite" presStyleCnt="0"/>
      <dgm:spPr/>
    </dgm:pt>
    <dgm:pt modelId="{DF90DF28-9170-4081-8BCA-51A9D0A22B96}" type="pres">
      <dgm:prSet presAssocID="{4C0AD457-B84B-4676-89D3-934E9FF52AD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6D7DCEF-9D1A-403F-B4A7-CDFD37D366C4}" type="pres">
      <dgm:prSet presAssocID="{4C0AD457-B84B-4676-89D3-934E9FF52AD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812CF6-DDC0-4E71-9E1F-82BE54DD009E}" type="pres">
      <dgm:prSet presAssocID="{1C45D7AA-D6B1-4E20-BB4F-1BEF0FFF91B3}" presName="space" presStyleCnt="0"/>
      <dgm:spPr/>
    </dgm:pt>
    <dgm:pt modelId="{9B03B6EB-7C88-49B4-869F-F92E153056EE}" type="pres">
      <dgm:prSet presAssocID="{E55319DE-62E8-487E-A8A0-5A034EDF835D}" presName="composite" presStyleCnt="0"/>
      <dgm:spPr/>
    </dgm:pt>
    <dgm:pt modelId="{1E2508DA-FAC3-413C-9976-4C57D6928813}" type="pres">
      <dgm:prSet presAssocID="{E55319DE-62E8-487E-A8A0-5A034EDF835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330053-6ECE-477E-8034-8F7539FFAE8B}" type="pres">
      <dgm:prSet presAssocID="{E55319DE-62E8-487E-A8A0-5A034EDF835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35B895E-B0E1-40C8-9B3E-C5E49E70EB28}" type="presOf" srcId="{EB0809BA-4003-44DF-AEAF-3BF6600A4C7E}" destId="{53DB532D-B060-4F84-96FA-28AF0ECA3361}" srcOrd="0" destOrd="0" presId="urn:microsoft.com/office/officeart/2005/8/layout/hList1"/>
    <dgm:cxn modelId="{7D8ACEB5-0E01-4AB4-8947-E3E70D9942AC}" srcId="{4C0AD457-B84B-4676-89D3-934E9FF52ADB}" destId="{175AA936-2942-46F3-A2D4-092EEC6134DF}" srcOrd="1" destOrd="0" parTransId="{6F88280A-4008-4CF4-965F-C3FD61193DE9}" sibTransId="{7669752F-1BCB-47C9-A45A-6F1A8A145C34}"/>
    <dgm:cxn modelId="{D02317F2-72D0-4413-BF53-089E61FC5BE7}" srcId="{988CE6BF-A0F1-4384-89CB-BFFF52F3D5D6}" destId="{E55319DE-62E8-487E-A8A0-5A034EDF835D}" srcOrd="2" destOrd="0" parTransId="{88A088A9-99CC-43DC-9195-0816CE5EC0F4}" sibTransId="{663D6FB9-723E-4E93-A2BD-0EAADD57F094}"/>
    <dgm:cxn modelId="{82F96753-6670-4F24-B8F0-58DA2EB7145F}" srcId="{EB0809BA-4003-44DF-AEAF-3BF6600A4C7E}" destId="{5034F1B0-E62E-4B20-AF06-B5598ECC163A}" srcOrd="1" destOrd="0" parTransId="{77770C7D-34C0-45F2-930A-E94C692D34B7}" sibTransId="{9C80D405-6C63-4018-9717-C22963D53FF0}"/>
    <dgm:cxn modelId="{CA26C63F-F670-466E-80D6-7611FAB42C97}" type="presOf" srcId="{A446F3B9-115D-4069-B8B5-B3529C87BB1F}" destId="{C2330053-6ECE-477E-8034-8F7539FFAE8B}" srcOrd="0" destOrd="0" presId="urn:microsoft.com/office/officeart/2005/8/layout/hList1"/>
    <dgm:cxn modelId="{13926C3E-3A63-4EF6-9501-6D90E3012D48}" type="presOf" srcId="{E4A01A53-75EC-4B17-9916-AFFC3CBE4948}" destId="{D588FCF9-644E-45BE-8510-8897C697DE4A}" srcOrd="0" destOrd="0" presId="urn:microsoft.com/office/officeart/2005/8/layout/hList1"/>
    <dgm:cxn modelId="{9EAD0421-2DAE-49EA-86EC-29EED85C9DF8}" srcId="{4C0AD457-B84B-4676-89D3-934E9FF52ADB}" destId="{E5412238-E049-452D-9270-5B166A10CB08}" srcOrd="0" destOrd="0" parTransId="{CC7C68A7-6E67-410B-ADEE-315478485AB8}" sibTransId="{5D098600-F5DC-47C3-AEC6-6BBC73BDB3C2}"/>
    <dgm:cxn modelId="{E456A728-A9DA-48A6-8410-DC49768C7337}" type="presOf" srcId="{E5412238-E049-452D-9270-5B166A10CB08}" destId="{F6D7DCEF-9D1A-403F-B4A7-CDFD37D366C4}" srcOrd="0" destOrd="0" presId="urn:microsoft.com/office/officeart/2005/8/layout/hList1"/>
    <dgm:cxn modelId="{A7821A76-6C49-45F2-BD69-FA5486102600}" type="presOf" srcId="{988CE6BF-A0F1-4384-89CB-BFFF52F3D5D6}" destId="{4FFCF64B-5217-45F9-BD52-1EA327FA60C3}" srcOrd="0" destOrd="0" presId="urn:microsoft.com/office/officeart/2005/8/layout/hList1"/>
    <dgm:cxn modelId="{D4A358ED-1283-4EE3-A459-59967EC87EF9}" type="presOf" srcId="{5034F1B0-E62E-4B20-AF06-B5598ECC163A}" destId="{D588FCF9-644E-45BE-8510-8897C697DE4A}" srcOrd="0" destOrd="1" presId="urn:microsoft.com/office/officeart/2005/8/layout/hList1"/>
    <dgm:cxn modelId="{2601A00B-B258-4631-865F-4A1C1FC591A0}" type="presOf" srcId="{49B3B589-EEB5-4247-9F6D-9AAC4226B3DE}" destId="{C2330053-6ECE-477E-8034-8F7539FFAE8B}" srcOrd="0" destOrd="1" presId="urn:microsoft.com/office/officeart/2005/8/layout/hList1"/>
    <dgm:cxn modelId="{90DBAC62-ECA7-4271-9DBC-7255D638C8B2}" srcId="{988CE6BF-A0F1-4384-89CB-BFFF52F3D5D6}" destId="{4C0AD457-B84B-4676-89D3-934E9FF52ADB}" srcOrd="1" destOrd="0" parTransId="{B3C5BC9F-4B50-45D6-86BF-94DA8DC921E0}" sibTransId="{1C45D7AA-D6B1-4E20-BB4F-1BEF0FFF91B3}"/>
    <dgm:cxn modelId="{102DB8C8-D5D2-4D15-AC87-C5E70A93D819}" srcId="{EB0809BA-4003-44DF-AEAF-3BF6600A4C7E}" destId="{E4A01A53-75EC-4B17-9916-AFFC3CBE4948}" srcOrd="0" destOrd="0" parTransId="{9A34B486-F06B-4DFA-8DC8-B3DD31E41D10}" sibTransId="{7CE2EE71-FD3B-4734-830E-DC86DB8D4FD7}"/>
    <dgm:cxn modelId="{9A0113BF-B2CB-4FC6-92C1-99AA6425AB5A}" srcId="{E55319DE-62E8-487E-A8A0-5A034EDF835D}" destId="{49B3B589-EEB5-4247-9F6D-9AAC4226B3DE}" srcOrd="1" destOrd="0" parTransId="{314E56FF-903E-41A8-B665-75A29C3650B0}" sibTransId="{FC6CEF2E-AA6F-42B1-AED5-2F749F1399A9}"/>
    <dgm:cxn modelId="{370CADA2-9003-44E5-91A8-103CB22C6338}" type="presOf" srcId="{175AA936-2942-46F3-A2D4-092EEC6134DF}" destId="{F6D7DCEF-9D1A-403F-B4A7-CDFD37D366C4}" srcOrd="0" destOrd="1" presId="urn:microsoft.com/office/officeart/2005/8/layout/hList1"/>
    <dgm:cxn modelId="{168BEDB8-EE59-4B79-A409-3854C24D7C67}" srcId="{E55319DE-62E8-487E-A8A0-5A034EDF835D}" destId="{A446F3B9-115D-4069-B8B5-B3529C87BB1F}" srcOrd="0" destOrd="0" parTransId="{92EFD99A-4611-4FE0-9D5D-5C6D7BB8E918}" sibTransId="{1D17A528-2385-44CD-82DE-7D0A0CF080C0}"/>
    <dgm:cxn modelId="{A2D1A8CB-58B4-4291-B30D-8E292EC91C9D}" type="presOf" srcId="{E55319DE-62E8-487E-A8A0-5A034EDF835D}" destId="{1E2508DA-FAC3-413C-9976-4C57D6928813}" srcOrd="0" destOrd="0" presId="urn:microsoft.com/office/officeart/2005/8/layout/hList1"/>
    <dgm:cxn modelId="{8348D0E0-4FC4-4AFB-B2DF-691E2778257A}" type="presOf" srcId="{4C0AD457-B84B-4676-89D3-934E9FF52ADB}" destId="{DF90DF28-9170-4081-8BCA-51A9D0A22B96}" srcOrd="0" destOrd="0" presId="urn:microsoft.com/office/officeart/2005/8/layout/hList1"/>
    <dgm:cxn modelId="{BD33EDA3-B48B-4748-B9A5-F1D6727675BD}" srcId="{988CE6BF-A0F1-4384-89CB-BFFF52F3D5D6}" destId="{EB0809BA-4003-44DF-AEAF-3BF6600A4C7E}" srcOrd="0" destOrd="0" parTransId="{708A32FA-D2FA-41D7-A31B-3666C627925B}" sibTransId="{06DCBAAA-C6E6-4119-9512-935C257E0F34}"/>
    <dgm:cxn modelId="{F30E5654-D7BD-4ED9-9DDA-99CA1CC2B1C9}" type="presParOf" srcId="{4FFCF64B-5217-45F9-BD52-1EA327FA60C3}" destId="{F2F33887-3C50-42A1-9094-8C5A67E9E8EF}" srcOrd="0" destOrd="0" presId="urn:microsoft.com/office/officeart/2005/8/layout/hList1"/>
    <dgm:cxn modelId="{5A1D3003-51BD-481A-92A8-92028CB530B3}" type="presParOf" srcId="{F2F33887-3C50-42A1-9094-8C5A67E9E8EF}" destId="{53DB532D-B060-4F84-96FA-28AF0ECA3361}" srcOrd="0" destOrd="0" presId="urn:microsoft.com/office/officeart/2005/8/layout/hList1"/>
    <dgm:cxn modelId="{ACAD416B-094A-4B50-A879-52D0263CD372}" type="presParOf" srcId="{F2F33887-3C50-42A1-9094-8C5A67E9E8EF}" destId="{D588FCF9-644E-45BE-8510-8897C697DE4A}" srcOrd="1" destOrd="0" presId="urn:microsoft.com/office/officeart/2005/8/layout/hList1"/>
    <dgm:cxn modelId="{68F4A5DC-1E2A-40F5-9658-C2894F03E2B2}" type="presParOf" srcId="{4FFCF64B-5217-45F9-BD52-1EA327FA60C3}" destId="{EA9AA4D5-F461-4FBB-975F-D593DC8AA545}" srcOrd="1" destOrd="0" presId="urn:microsoft.com/office/officeart/2005/8/layout/hList1"/>
    <dgm:cxn modelId="{02FCA792-B5EF-4EE2-9DEA-BFC797CD78B0}" type="presParOf" srcId="{4FFCF64B-5217-45F9-BD52-1EA327FA60C3}" destId="{8C732914-9C0B-46BB-A002-EF0E4DAC9CA1}" srcOrd="2" destOrd="0" presId="urn:microsoft.com/office/officeart/2005/8/layout/hList1"/>
    <dgm:cxn modelId="{80D1D494-D293-4DE1-B884-0368F7E243A3}" type="presParOf" srcId="{8C732914-9C0B-46BB-A002-EF0E4DAC9CA1}" destId="{DF90DF28-9170-4081-8BCA-51A9D0A22B96}" srcOrd="0" destOrd="0" presId="urn:microsoft.com/office/officeart/2005/8/layout/hList1"/>
    <dgm:cxn modelId="{60066A7B-8125-496D-99D9-77081C965BF6}" type="presParOf" srcId="{8C732914-9C0B-46BB-A002-EF0E4DAC9CA1}" destId="{F6D7DCEF-9D1A-403F-B4A7-CDFD37D366C4}" srcOrd="1" destOrd="0" presId="urn:microsoft.com/office/officeart/2005/8/layout/hList1"/>
    <dgm:cxn modelId="{80994F38-F81E-47A3-A9E6-30A6CD3D2205}" type="presParOf" srcId="{4FFCF64B-5217-45F9-BD52-1EA327FA60C3}" destId="{97812CF6-DDC0-4E71-9E1F-82BE54DD009E}" srcOrd="3" destOrd="0" presId="urn:microsoft.com/office/officeart/2005/8/layout/hList1"/>
    <dgm:cxn modelId="{2A40461C-D7AD-4D12-8DB4-4AD248808588}" type="presParOf" srcId="{4FFCF64B-5217-45F9-BD52-1EA327FA60C3}" destId="{9B03B6EB-7C88-49B4-869F-F92E153056EE}" srcOrd="4" destOrd="0" presId="urn:microsoft.com/office/officeart/2005/8/layout/hList1"/>
    <dgm:cxn modelId="{9A93E1F1-9D72-44B2-9249-E7AC1CA24C1D}" type="presParOf" srcId="{9B03B6EB-7C88-49B4-869F-F92E153056EE}" destId="{1E2508DA-FAC3-413C-9976-4C57D6928813}" srcOrd="0" destOrd="0" presId="urn:microsoft.com/office/officeart/2005/8/layout/hList1"/>
    <dgm:cxn modelId="{FF8E9CDC-1B39-4723-95E4-6BAC8B575E75}" type="presParOf" srcId="{9B03B6EB-7C88-49B4-869F-F92E153056EE}" destId="{C2330053-6ECE-477E-8034-8F7539FFAE8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6778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590426" y="0"/>
            <a:ext cx="4276778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AC6CB-D345-4B5E-AC3C-CB1659DB2B4B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6778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590426" y="6397806"/>
            <a:ext cx="4276778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05375-417C-4E35-9248-047554A768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6778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590426" y="0"/>
            <a:ext cx="4276778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BDDD4-B5AE-4DA3-8037-A696E527A792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51200" y="504825"/>
            <a:ext cx="3367088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86949" y="3199488"/>
            <a:ext cx="7895590" cy="3031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6778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590426" y="6397806"/>
            <a:ext cx="4276778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337FC-74A5-4E3D-9517-87C28908070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一、選策略、內容之理由：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教學對象具備以上能力，即可進行「詞義推測」與「有層次的提問」二策略的教學。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在詞義推測方面，除了進行「上下文推測詞義」、「析詞釋義」、「部首」與「聲旁」的策略教學外，另外著重學生在閱讀過程中，選擇、應用四種策略以推測詞義的歷程。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在有層次的提問方面，則希望讓學生能夠感受到不同層次問題的不同，進而去區辨問題的層次以及擬題。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337FC-74A5-4E3D-9517-87C289080700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ea"/>
              <a:buAutoNum type="ea1ChtPeriod"/>
            </a:pPr>
            <a:r>
              <a:rPr lang="zh-TW" altLang="en-US" dirty="0" smtClean="0"/>
              <a:t>詞義推測的學習成分包含識字項目中的部件辨識，以及詞彙項目中的擴展詞彙與由文推詞義。從表中可知，聲旁、部首是較為基礎的概念，而中年級就應該學習以意義關聯的方式如詞素覺知去擴展詞彙，而由上下文搜尋、推測詞彙意義則可自二年級學習至高年級。</a:t>
            </a:r>
            <a:endParaRPr lang="en-US" altLang="zh-TW" dirty="0" smtClean="0"/>
          </a:p>
          <a:p>
            <a:pPr marL="228600" indent="-228600">
              <a:buFont typeface="+mj-ea"/>
              <a:buAutoNum type="ea1ChtPeriod"/>
            </a:pPr>
            <a:r>
              <a:rPr lang="zh-TW" altLang="en-US" dirty="0" smtClean="0"/>
              <a:t>四年級即可開始認識有層次的提問，但難度較高的評論層次則應該在高年級學習。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337FC-74A5-4E3D-9517-87C289080700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ea"/>
              <a:buAutoNum type="ea1ChtPeriod"/>
            </a:pPr>
            <a:r>
              <a:rPr lang="zh-TW" altLang="en-US" dirty="0" smtClean="0"/>
              <a:t>詞義推測的教學流程安排上，以「聆聽天籟」進行教學、練習與評量，再以「愛心傘」進行練習與評量。其中，這兩篇課文都使用了中文句中對的四字詞彙，因此特別在「聆聽天籟」一課中，將此詞彙規則拉出來進行教學，並在「愛心傘」一課中練習。</a:t>
            </a:r>
            <a:endParaRPr lang="en-US" altLang="zh-TW" dirty="0" smtClean="0"/>
          </a:p>
          <a:p>
            <a:pPr marL="228600" indent="-228600">
              <a:buFont typeface="+mj-ea"/>
              <a:buAutoNum type="ea1ChtPeriod"/>
            </a:pPr>
            <a:r>
              <a:rPr lang="zh-TW" altLang="en-US" dirty="0" smtClean="0"/>
              <a:t>在詞義推測的教學上，會透過朗讀、圈詞、老師引導各種策略的步驟，協助學生形成詞義推測的歷程。</a:t>
            </a:r>
            <a:endParaRPr lang="en-US" altLang="zh-TW" dirty="0" smtClean="0"/>
          </a:p>
          <a:p>
            <a:pPr marL="228600" indent="-228600">
              <a:buFont typeface="+mj-ea"/>
              <a:buAutoNum type="ea1ChtPeriod"/>
            </a:pPr>
            <a:r>
              <a:rPr lang="zh-TW" altLang="en-US" dirty="0" smtClean="0"/>
              <a:t>而詞義推測的練習流程，則是在朗讀與圈詞之後，由老師提問學生列舉出四種方法，再進行詞義推測。</a:t>
            </a:r>
            <a:endParaRPr lang="en-US" altLang="zh-TW" dirty="0" smtClean="0"/>
          </a:p>
          <a:p>
            <a:pPr marL="228600" indent="-228600">
              <a:buFont typeface="+mj-ea"/>
              <a:buAutoNum type="ea1ChtPeriod"/>
            </a:pPr>
            <a:r>
              <a:rPr lang="zh-TW" altLang="en-US" dirty="0" smtClean="0"/>
              <a:t>以上的詞義推測的四種方法可參考影片（</a:t>
            </a:r>
            <a:r>
              <a:rPr lang="en-US" altLang="zh-TW" dirty="0" smtClean="0"/>
              <a:t>L13</a:t>
            </a:r>
            <a:r>
              <a:rPr lang="zh-TW" altLang="en-US" dirty="0" smtClean="0"/>
              <a:t>）。</a:t>
            </a:r>
            <a:endParaRPr lang="en-US" altLang="zh-TW" dirty="0" smtClean="0"/>
          </a:p>
          <a:p>
            <a:pPr marL="228600" indent="-228600">
              <a:buFont typeface="+mj-ea"/>
              <a:buAutoNum type="ea1ChtPeriod"/>
            </a:pPr>
            <a:r>
              <a:rPr lang="zh-TW" altLang="en-US" dirty="0" smtClean="0"/>
              <a:t>評量階段，則先複習方法，再進行評量，評量卷內容包含兩部分，一為選出詞彙正確的意思，一為選詞填寫，讓學生將詞彙實際運用於句子脈絡之中。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337FC-74A5-4E3D-9517-87C289080700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一、選策略、內容之理由：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教學對象具備以上能力，即可進行「詞義推測」與「有層次的提問」二策略的教學。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在詞義推測方面，除了進行「上下文推測詞義」、「析詞釋義」、「部首」與「聲旁」的策略教學外，另外著重學生在閱讀過程中，選擇、應用四種策略以推測詞義的歷程。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在有層次的提問方面，則希望讓學生能夠感受到不同層次問題的不同，進而去區辨問題的層次以及擬題。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337FC-74A5-4E3D-9517-87C289080700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ea"/>
              <a:buAutoNum type="ea1ChtPeriod"/>
            </a:pPr>
            <a:r>
              <a:rPr lang="zh-TW" altLang="en-US" dirty="0" smtClean="0"/>
              <a:t>詞義推測的學習成分包含識字項目中的部件辨識，以及詞彙項目中的擴展詞彙與由文推詞義。從表中可知，聲旁、部首是較為基礎的概念，而中年級就應該學習以意義關聯的方式如詞素覺知去擴展詞彙，而由上下文搜尋、推測詞彙意義則可自二年級學習至高年級。</a:t>
            </a:r>
            <a:endParaRPr lang="en-US" altLang="zh-TW" dirty="0" smtClean="0"/>
          </a:p>
          <a:p>
            <a:pPr marL="228600" indent="-228600">
              <a:buFont typeface="+mj-ea"/>
              <a:buAutoNum type="ea1ChtPeriod"/>
            </a:pPr>
            <a:r>
              <a:rPr lang="zh-TW" altLang="en-US" dirty="0" smtClean="0"/>
              <a:t>四年級即可開始認識有層次的提問，但難度較高的評論層次則應該在高年級學習。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337FC-74A5-4E3D-9517-87C289080700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dirty="0" smtClean="0"/>
              <a:t>一、流程安排說明：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聆聽天籟為教學與練習階段，愛心傘為複習與練習階段。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en-US" altLang="zh-TW" dirty="0" smtClean="0"/>
              <a:t>[L11-</a:t>
            </a:r>
            <a:r>
              <a:rPr lang="zh-TW" altLang="en-US" dirty="0" smtClean="0"/>
              <a:t>一</a:t>
            </a:r>
            <a:r>
              <a:rPr lang="en-US" altLang="zh-TW" dirty="0" smtClean="0"/>
              <a:t>-1]</a:t>
            </a:r>
            <a:br>
              <a:rPr lang="en-US" altLang="zh-TW" dirty="0" smtClean="0"/>
            </a:br>
            <a:r>
              <a:rPr lang="zh-TW" altLang="en-US" dirty="0" smtClean="0"/>
              <a:t>在教學與練習階段，由於學生初次學習不同層次的問題，需要較多的時間學習，因此依序在聆聽天籟的第</a:t>
            </a:r>
            <a:r>
              <a:rPr lang="en-US" altLang="zh-TW" dirty="0" smtClean="0"/>
              <a:t>5</a:t>
            </a:r>
            <a:r>
              <a:rPr lang="zh-TW" altLang="en-US" dirty="0" smtClean="0"/>
              <a:t>、</a:t>
            </a:r>
            <a:r>
              <a:rPr lang="en-US" altLang="zh-TW" dirty="0" smtClean="0"/>
              <a:t>6</a:t>
            </a:r>
            <a:r>
              <a:rPr lang="zh-TW" altLang="en-US" dirty="0" smtClean="0"/>
              <a:t>、</a:t>
            </a:r>
            <a:r>
              <a:rPr lang="en-US" altLang="zh-TW" dirty="0" smtClean="0"/>
              <a:t>7</a:t>
            </a:r>
            <a:r>
              <a:rPr lang="zh-TW" altLang="en-US" dirty="0" smtClean="0"/>
              <a:t>節分別進行事實、推論與評論問題的教學與練習。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en-US" altLang="zh-TW" dirty="0" smtClean="0"/>
              <a:t>[L11-</a:t>
            </a:r>
            <a:r>
              <a:rPr lang="zh-TW" altLang="en-US" dirty="0" smtClean="0"/>
              <a:t>一</a:t>
            </a:r>
            <a:r>
              <a:rPr lang="en-US" altLang="zh-TW" dirty="0" smtClean="0"/>
              <a:t>-2]</a:t>
            </a:r>
          </a:p>
          <a:p>
            <a:pPr marL="432000" indent="-228600">
              <a:buAutoNum type="arabicParenBoth"/>
            </a:pPr>
            <a:r>
              <a:rPr lang="zh-TW" altLang="en-US" dirty="0" smtClean="0"/>
              <a:t>初次進行教學的流程為朗讀後，由老師透過提問讓學生回答進行層次問題的示範，老師說明層次問題的特性後再讓學生進行練習。</a:t>
            </a:r>
            <a:endParaRPr lang="en-US" altLang="zh-TW" dirty="0" smtClean="0"/>
          </a:p>
          <a:p>
            <a:pPr marL="432000" indent="-228600">
              <a:buAutoNum type="arabicParenBoth"/>
            </a:pPr>
            <a:r>
              <a:rPr lang="zh-TW" altLang="en-US" dirty="0" smtClean="0"/>
              <a:t>學生練習則分為區辨跟擬題兩部分，其中，區辨的練習僅在第</a:t>
            </a:r>
            <a:r>
              <a:rPr lang="en-US" altLang="zh-TW" dirty="0" smtClean="0"/>
              <a:t>6</a:t>
            </a:r>
            <a:r>
              <a:rPr lang="zh-TW" altLang="en-US" dirty="0" smtClean="0"/>
              <a:t>、</a:t>
            </a:r>
            <a:r>
              <a:rPr lang="en-US" altLang="zh-TW" dirty="0" smtClean="0"/>
              <a:t>7</a:t>
            </a:r>
            <a:r>
              <a:rPr lang="zh-TW" altLang="en-US" dirty="0" smtClean="0"/>
              <a:t>節進行（第</a:t>
            </a:r>
            <a:r>
              <a:rPr lang="en-US" altLang="zh-TW" dirty="0" smtClean="0"/>
              <a:t>6</a:t>
            </a:r>
            <a:r>
              <a:rPr lang="zh-TW" altLang="en-US" dirty="0" smtClean="0"/>
              <a:t>節進行事實與推論問題的區辨，第</a:t>
            </a:r>
            <a:r>
              <a:rPr lang="en-US" altLang="zh-TW" dirty="0" smtClean="0"/>
              <a:t>7</a:t>
            </a:r>
            <a:r>
              <a:rPr lang="zh-TW" altLang="en-US" dirty="0" smtClean="0"/>
              <a:t>節進行三層次問題的區辨），而擬題則在每節課都進行。</a:t>
            </a:r>
            <a:endParaRPr lang="en-US" altLang="zh-TW" dirty="0" smtClean="0"/>
          </a:p>
          <a:p>
            <a:pPr marL="432000" indent="-228600">
              <a:buAutoNum type="arabicParenBoth"/>
            </a:pPr>
            <a:r>
              <a:rPr lang="zh-TW" altLang="en-US" dirty="0" smtClean="0"/>
              <a:t>學生練習完畢後，再由老師帶領學生以檢核表的標準去檢核問題，並引導學生說明一次該層次問題的特性，最後再進行總結。</a:t>
            </a:r>
            <a:endParaRPr lang="en-US" altLang="zh-TW" dirty="0" smtClean="0"/>
          </a:p>
          <a:p>
            <a:pPr marL="228600" indent="-228600">
              <a:buNone/>
            </a:pPr>
            <a:r>
              <a:rPr lang="en-US" altLang="zh-TW" dirty="0" smtClean="0"/>
              <a:t>4. [L11-</a:t>
            </a:r>
            <a:r>
              <a:rPr lang="zh-TW" altLang="en-US" dirty="0" smtClean="0"/>
              <a:t>二</a:t>
            </a:r>
            <a:r>
              <a:rPr lang="en-US" altLang="zh-TW" dirty="0" smtClean="0"/>
              <a:t>-1]</a:t>
            </a:r>
          </a:p>
          <a:p>
            <a:pPr marL="432000" indent="-228600">
              <a:buAutoNum type="arabicParenBoth"/>
            </a:pPr>
            <a:r>
              <a:rPr lang="zh-TW" altLang="en-US" dirty="0" smtClean="0"/>
              <a:t>初次學習層次提問的學生，在三層次問題學習完畢後通常會略顯疲態，因此在此可以安排賓果遊戲讓學生透過遊戲練習。</a:t>
            </a:r>
            <a:endParaRPr lang="en-US" altLang="zh-TW" dirty="0" smtClean="0"/>
          </a:p>
          <a:p>
            <a:pPr marL="432000" indent="-228600">
              <a:buAutoNum type="arabicParenBoth"/>
            </a:pPr>
            <a:r>
              <a:rPr lang="zh-TW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遊戲的準備：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20000" indent="-228600">
              <a:buAutoNum type="alphaUcPeriod"/>
            </a:pP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事先在黑板上畫出兩個九宮格，並準備空白紙張。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20000" indent="-228600">
              <a:buAutoNum type="alphaUcPeriod"/>
            </a:pP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將學生分成兩組，讓學生從先前三層次的擬題學習單中選出九個題目，可規定每一組各層次問題的題數（各三題，或層次一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題、層次二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題、層次三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題）。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20000" indent="-228600">
              <a:buAutoNum type="alphaUcPeriod"/>
            </a:pP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請學生盡量在問題後附上層次、答案與出題者，並在時限內貼在黑板的九宮格中。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20000" indent="-228600">
              <a:buAutoNum type="alphaUcPeriod"/>
            </a:pP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兩組猜拳決定回答問題的順序，回答正確的組別即可在九宮格中得分。</a:t>
            </a:r>
          </a:p>
          <a:p>
            <a:pPr marL="7200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初次活動可讓學生從先前的學習單中選題；待學生較熟練後可改為當場擬題。分組擬題若某一組未在規定時間內完成，則算另一組先得分。</a:t>
            </a:r>
          </a:p>
          <a:p>
            <a:pPr marL="432000" indent="-228600">
              <a:buNone/>
            </a:pPr>
            <a:r>
              <a:rPr lang="en-US" altLang="zh-TW" dirty="0" smtClean="0"/>
              <a:t>(3) </a:t>
            </a:r>
            <a:r>
              <a:rPr lang="zh-TW" altLang="en-US" dirty="0" smtClean="0"/>
              <a:t>遊戲中的回答與檢核：</a:t>
            </a:r>
            <a:endParaRPr lang="en-US" altLang="zh-TW" dirty="0" smtClean="0"/>
          </a:p>
          <a:p>
            <a:pPr marL="720000" lvl="0" indent="-228600">
              <a:buAutoNum type="alphaUcPeriod"/>
            </a:pP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各組正確回答問題者與出題者皆亦可另外加分，其中，出題者若可正確標出問題所屬層次，則可再多加一分。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20000" lvl="0" indent="-228600">
              <a:buAutoNum type="alphaUcPeriod"/>
            </a:pP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老師在遊戲過程中，可以提問方式引導學生回答問題的所屬層次，或者藉提問讓學生去檢核該問題是否有利用老師所教的方法（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6W</a:t>
            </a: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、關鍵詞…）擬題，藉此為學生複習。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20000" lvl="0" indent="-228600">
              <a:buAutoNum type="alphaUcPeriod"/>
            </a:pPr>
            <a:r>
              <a:rPr lang="zh-TW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有些問題的答案不只一個，或會因答案不同而使所屬層次改變，老師也可藉著學生的不同反應，引導學生學習。</a:t>
            </a:r>
            <a:endParaRPr lang="en-US" altLang="zh-TW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None/>
            </a:pPr>
            <a:r>
              <a:rPr lang="en-US" altLang="zh-TW" dirty="0" smtClean="0"/>
              <a:t>5. [L11-</a:t>
            </a:r>
            <a:r>
              <a:rPr lang="zh-TW" altLang="en-US" dirty="0" smtClean="0"/>
              <a:t>二</a:t>
            </a:r>
            <a:r>
              <a:rPr lang="en-US" altLang="zh-TW" dirty="0" smtClean="0"/>
              <a:t>-2]</a:t>
            </a:r>
          </a:p>
          <a:p>
            <a:pPr marL="228600" lvl="0" indent="-228600">
              <a:buNone/>
            </a:pPr>
            <a:r>
              <a:rPr lang="zh-TW" altLang="en-US" dirty="0" smtClean="0"/>
              <a:t>　賓果遊戲結束後再進行短文練習，透過節選該冊中已學習過的課文（阿嬤與歌仔戲），讓學生練習擬題。</a:t>
            </a:r>
            <a:endParaRPr lang="en-US" altLang="zh-TW" dirty="0" smtClean="0"/>
          </a:p>
          <a:p>
            <a:pPr marL="180000" lvl="0" indent="-228600">
              <a:buNone/>
            </a:pPr>
            <a:r>
              <a:rPr lang="en-US" altLang="zh-TW" dirty="0" smtClean="0"/>
              <a:t>6. [L13-</a:t>
            </a:r>
            <a:r>
              <a:rPr lang="zh-TW" altLang="en-US" dirty="0" smtClean="0"/>
              <a:t>一</a:t>
            </a:r>
            <a:r>
              <a:rPr lang="en-US" altLang="zh-TW" dirty="0" smtClean="0"/>
              <a:t>]</a:t>
            </a:r>
            <a:br>
              <a:rPr lang="en-US" altLang="zh-TW" dirty="0" smtClean="0"/>
            </a:br>
            <a:r>
              <a:rPr lang="zh-TW" altLang="en-US" dirty="0" smtClean="0"/>
              <a:t>在愛心傘這一課中，先進行各層次問題的複習，再由老師在三層次各示範一題後，發下擬題單讓學生練習，最後由老師帶領學生逐題回答，進行問題的檢核以及總結。</a:t>
            </a:r>
            <a:endParaRPr lang="en-US" altLang="zh-TW" dirty="0" smtClean="0"/>
          </a:p>
          <a:p>
            <a:pPr marL="228600" lvl="0" indent="-228600">
              <a:buNone/>
            </a:pPr>
            <a:r>
              <a:rPr lang="en-US" altLang="zh-TW" dirty="0" smtClean="0"/>
              <a:t>7. [L13-</a:t>
            </a:r>
            <a:r>
              <a:rPr lang="zh-TW" altLang="en-US" dirty="0" smtClean="0"/>
              <a:t>二</a:t>
            </a:r>
            <a:r>
              <a:rPr lang="en-US" altLang="zh-TW" dirty="0" smtClean="0"/>
              <a:t>]</a:t>
            </a:r>
          </a:p>
          <a:p>
            <a:pPr marL="228600" lvl="0" indent="-228600">
              <a:buNone/>
            </a:pPr>
            <a:r>
              <a:rPr lang="zh-TW" altLang="en-US" dirty="0" smtClean="0"/>
              <a:t>　愛心傘複習與練習結束後，在第四節課也可以進行賓果遊戲與短文練習。</a:t>
            </a:r>
            <a:endParaRPr lang="en-US" altLang="zh-TW" dirty="0" smtClean="0"/>
          </a:p>
          <a:p>
            <a:pPr marL="228600" lvl="0" indent="-228600">
              <a:buNone/>
            </a:pP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337FC-74A5-4E3D-9517-87C289080700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0088" y="1477963"/>
            <a:ext cx="7173912" cy="5380037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138" y="1233488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4938" y="2833688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TW" altLang="en-US" smtClean="0"/>
              <a:t>按一下以編輯母片副標題樣式</a:t>
            </a:r>
            <a:endParaRPr lang="en-US" altLang="zh-TW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546225"/>
            <a:ext cx="3810000" cy="451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546225"/>
            <a:ext cx="3810000" cy="451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174625"/>
            <a:ext cx="1943100" cy="58832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174625"/>
            <a:ext cx="5676900" cy="58832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74625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85800" y="1546225"/>
            <a:ext cx="7772400" cy="4511675"/>
          </a:xfrm>
        </p:spPr>
        <p:txBody>
          <a:bodyPr/>
          <a:lstStyle/>
          <a:p>
            <a:r>
              <a:rPr lang="zh-TW" altLang="en-US" smtClean="0"/>
              <a:t>按一下圖示以新增表格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74625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85800" y="1546225"/>
            <a:ext cx="3810000" cy="45116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546225"/>
            <a:ext cx="3810000" cy="45116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BRICKS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24000" y="1143000"/>
            <a:ext cx="7620000" cy="5715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46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46225"/>
            <a:ext cx="7772400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charset="-120"/>
              </a:defRPr>
            </a:lvl1pPr>
          </a:lstStyle>
          <a:p>
            <a:fld id="{8D14C040-D92A-49DD-B3EA-5137FF97C605}" type="datetimeFigureOut">
              <a:rPr lang="zh-TW" altLang="en-US" smtClean="0"/>
              <a:pPr/>
              <a:t>2013/7/1</a:t>
            </a:fld>
            <a:endParaRPr lang="zh-TW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新細明體" charset="-120"/>
              </a:defRPr>
            </a:lvl1pPr>
          </a:lstStyle>
          <a:p>
            <a:endParaRPr lang="zh-TW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charset="-120"/>
              </a:defRPr>
            </a:lvl1pPr>
          </a:lstStyle>
          <a:p>
            <a:fld id="{7F83514A-3259-4BBE-90F7-C442426B8B6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9.xml"/><Relationship Id="rId7" Type="http://schemas.openxmlformats.org/officeDocument/2006/relationships/slide" Target="slide10.xml"/><Relationship Id="rId12" Type="http://schemas.openxmlformats.org/officeDocument/2006/relationships/hyperlink" Target="&#35422;&#32681;&#25512;&#28204;&#27511;&#31243;&#35079;&#32722;(&#24859;&#24515;&#20632;)-101.04.26.wm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&#35422;&#32681;&#25512;&#28204;&#21015;&#33289;&#26041;&#27861;(&#24859;&#24515;&#20632;)-101.04.26.wmv" TargetMode="External"/><Relationship Id="rId11" Type="http://schemas.openxmlformats.org/officeDocument/2006/relationships/hyperlink" Target="&#35422;&#32681;&#25512;&#28204;&#27511;&#31243;&#35079;&#32722;-&#38754;&#32005;&#32819;&#36196;2-(&#24859;&#24515;&#20632;)-101.05.13.wmv" TargetMode="External"/><Relationship Id="rId5" Type="http://schemas.openxmlformats.org/officeDocument/2006/relationships/slide" Target="slide14.xml"/><Relationship Id="rId10" Type="http://schemas.openxmlformats.org/officeDocument/2006/relationships/hyperlink" Target="&#32882;&#26049;(&#24859;&#24515;&#20632;)-101.04.26.wmv" TargetMode="External"/><Relationship Id="rId4" Type="http://schemas.openxmlformats.org/officeDocument/2006/relationships/slide" Target="slide13.xml"/><Relationship Id="rId9" Type="http://schemas.openxmlformats.org/officeDocument/2006/relationships/slide" Target="slide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19978;&#19979;&#25991;&#25512;&#28204;&#35422;&#32681;(&#24859;&#24515;&#20632;)-101.04.26.wmv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hyperlink" Target="&#26512;&#35422;&#37323;&#32681;(&#24859;&#24515;&#20632;)-101.04.26.wm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hyperlink" Target="&#37096;&#39318;(&#24859;&#24515;&#20632;)-101.04.26.wm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&#32769;&#24107;&#24341;&#23566;&#23416;&#29983;&#27298;&#26680;&#35413;&#35542;&#21839;&#38988;(T)-101.04.22.wmv" TargetMode="External"/><Relationship Id="rId13" Type="http://schemas.openxmlformats.org/officeDocument/2006/relationships/hyperlink" Target="&#36051;&#26524;&#36938;&#25138;(&#25512;&#35542;&#21839;&#38988;&#22238;&#31572;&#12289;&#27298;&#26680;)-101.04.26.wmv" TargetMode="External"/><Relationship Id="rId18" Type="http://schemas.openxmlformats.org/officeDocument/2006/relationships/hyperlink" Target="&#35079;&#32722;&#21508;&#23652;&#27425;&#27161;&#28310;(&#21839;&#34399;)-101.04.26.wmv" TargetMode="External"/><Relationship Id="rId3" Type="http://schemas.openxmlformats.org/officeDocument/2006/relationships/slide" Target="slide23.xml"/><Relationship Id="rId21" Type="http://schemas.openxmlformats.org/officeDocument/2006/relationships/hyperlink" Target="&#23416;&#29983;&#32244;&#32722;&#25836;&#38988;(&#24859;&#24515;&#20632;)-101.04.26.wmv" TargetMode="External"/><Relationship Id="rId7" Type="http://schemas.openxmlformats.org/officeDocument/2006/relationships/slide" Target="slide25.xml"/><Relationship Id="rId12" Type="http://schemas.openxmlformats.org/officeDocument/2006/relationships/hyperlink" Target="&#36051;&#26524;&#36938;&#25138;(&#20107;&#23526;&#21839;&#38988;&#22238;&#31572;&#12289;&#27298;&#26680;)-101.04.26.wmv" TargetMode="External"/><Relationship Id="rId17" Type="http://schemas.openxmlformats.org/officeDocument/2006/relationships/hyperlink" Target="&#35079;&#32722;&#21508;&#23652;&#27425;&#27161;&#28310;(L3)-101.04.26.wmv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&#35079;&#32722;&#21508;&#23652;&#27425;&#27161;&#28310;(L2)-101.04.26.wmv" TargetMode="External"/><Relationship Id="rId20" Type="http://schemas.openxmlformats.org/officeDocument/2006/relationships/hyperlink" Target="&#32769;&#24107;&#31034;&#31684;(L1)-101.04.26.wmv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28.xml"/><Relationship Id="rId5" Type="http://schemas.openxmlformats.org/officeDocument/2006/relationships/hyperlink" Target="&#20107;&#23526;&#21839;&#38988;(&#32769;&#24107;&#35498;&#26126;)-101.04.26.wmv" TargetMode="External"/><Relationship Id="rId15" Type="http://schemas.openxmlformats.org/officeDocument/2006/relationships/hyperlink" Target="&#35079;&#32722;&#21508;&#23652;&#27425;&#27161;&#28310;(L1)-101.04.26.wmv" TargetMode="External"/><Relationship Id="rId23" Type="http://schemas.openxmlformats.org/officeDocument/2006/relationships/hyperlink" Target="&#27298;&#26680;&#25836;&#38988;(&#27298;&#26680;&#21839;&#38988;L3)-101.04.26.wmv" TargetMode="External"/><Relationship Id="rId10" Type="http://schemas.openxmlformats.org/officeDocument/2006/relationships/hyperlink" Target="&#36051;&#26524;&#36938;&#25138;(&#20998;&#32068;&#25836;&#38988;&#12289;&#28310;&#20633;)-101.04.26.wmv" TargetMode="External"/><Relationship Id="rId19" Type="http://schemas.openxmlformats.org/officeDocument/2006/relationships/slide" Target="slide30.xml"/><Relationship Id="rId4" Type="http://schemas.openxmlformats.org/officeDocument/2006/relationships/hyperlink" Target="&#20107;&#23526;&#21839;&#38988;(&#32769;&#24107;&#25552;&#21839;&#31034;&#31684;)-101.04.26.wmv" TargetMode="External"/><Relationship Id="rId9" Type="http://schemas.openxmlformats.org/officeDocument/2006/relationships/slide" Target="slide27.xml"/><Relationship Id="rId14" Type="http://schemas.openxmlformats.org/officeDocument/2006/relationships/slide" Target="slide29.xml"/><Relationship Id="rId22" Type="http://schemas.openxmlformats.org/officeDocument/2006/relationships/hyperlink" Target="&#27298;&#26680;&#25836;&#38988;(&#23416;&#29983;&#36880;&#38988;&#22238;&#31572;L3)-101.04.26.wmv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slide" Target="sl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slide" Target="sl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gif"/><Relationship Id="rId4" Type="http://schemas.openxmlformats.org/officeDocument/2006/relationships/slide" Target="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補救教學──高年級</a:t>
            </a:r>
            <a:endParaRPr lang="zh-TW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搭配文本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4400" dirty="0" smtClean="0">
                <a:latin typeface="+mn-ea"/>
              </a:rPr>
              <a:t>翰林第九冊</a:t>
            </a:r>
            <a:endParaRPr lang="en-US" altLang="zh-TW" sz="4400" dirty="0" smtClean="0">
              <a:latin typeface="+mn-ea"/>
            </a:endParaRPr>
          </a:p>
          <a:p>
            <a:pPr lvl="1"/>
            <a:r>
              <a:rPr lang="en-US" altLang="zh-TW" sz="4400" dirty="0" smtClean="0">
                <a:latin typeface="+mn-ea"/>
                <a:ea typeface="+mn-ea"/>
              </a:rPr>
              <a:t>L11</a:t>
            </a:r>
            <a:r>
              <a:rPr lang="zh-TW" altLang="en-US" sz="4400" dirty="0" smtClean="0">
                <a:latin typeface="+mn-ea"/>
                <a:ea typeface="+mn-ea"/>
              </a:rPr>
              <a:t>、聆聽天籟（教學）</a:t>
            </a:r>
            <a:endParaRPr lang="en-US" altLang="zh-TW" sz="4400" dirty="0" smtClean="0">
              <a:latin typeface="+mn-ea"/>
              <a:ea typeface="+mn-ea"/>
            </a:endParaRPr>
          </a:p>
          <a:p>
            <a:pPr lvl="1"/>
            <a:r>
              <a:rPr lang="en-US" altLang="zh-TW" sz="4400" dirty="0" smtClean="0">
                <a:latin typeface="+mn-ea"/>
                <a:ea typeface="+mn-ea"/>
              </a:rPr>
              <a:t>L13</a:t>
            </a:r>
            <a:r>
              <a:rPr lang="zh-TW" altLang="en-US" sz="4400" dirty="0" smtClean="0">
                <a:latin typeface="+mn-ea"/>
                <a:ea typeface="+mn-ea"/>
              </a:rPr>
              <a:t>、愛心傘（練習）</a:t>
            </a:r>
          </a:p>
          <a:p>
            <a:endParaRPr lang="zh-TW" altLang="en-US" sz="44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ctrTitle"/>
          </p:nvPr>
        </p:nvSpPr>
        <p:spPr>
          <a:xfrm>
            <a:off x="685800" y="1058337"/>
            <a:ext cx="7772400" cy="1470025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0D0D0D"/>
                </a:solidFill>
              </a:rPr>
              <a:t>識字與詞彙策略</a:t>
            </a:r>
            <a:endParaRPr lang="zh-TW" altLang="en-US" b="1" dirty="0">
              <a:solidFill>
                <a:srgbClr val="0D0D0D"/>
              </a:solidFill>
            </a:endParaRPr>
          </a:p>
        </p:txBody>
      </p:sp>
      <p:sp>
        <p:nvSpPr>
          <p:cNvPr id="8" name="文字版面配置區 7"/>
          <p:cNvSpPr>
            <a:spLocks noGrp="1"/>
          </p:cNvSpPr>
          <p:nvPr>
            <p:ph type="subTitle" idx="1"/>
          </p:nvPr>
        </p:nvSpPr>
        <p:spPr>
          <a:xfrm>
            <a:off x="1403648" y="2997408"/>
            <a:ext cx="6400800" cy="1752600"/>
          </a:xfrm>
        </p:spPr>
        <p:txBody>
          <a:bodyPr/>
          <a:lstStyle/>
          <a:p>
            <a:r>
              <a:rPr lang="zh-TW" altLang="en-US" sz="4800" b="1" dirty="0" smtClean="0">
                <a:solidFill>
                  <a:srgbClr val="0D0D0D"/>
                </a:solidFill>
              </a:rPr>
              <a:t>詞義推測</a:t>
            </a:r>
            <a:endParaRPr lang="zh-TW" altLang="en-US" sz="4800" b="1" dirty="0">
              <a:solidFill>
                <a:srgbClr val="0D0D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詞義推測</a:t>
            </a:r>
            <a:endParaRPr lang="zh-TW" altLang="en-US" dirty="0"/>
          </a:p>
        </p:txBody>
      </p:sp>
      <p:grpSp>
        <p:nvGrpSpPr>
          <p:cNvPr id="9" name="群組 8"/>
          <p:cNvGrpSpPr/>
          <p:nvPr/>
        </p:nvGrpSpPr>
        <p:grpSpPr>
          <a:xfrm>
            <a:off x="1136450" y="1518894"/>
            <a:ext cx="6871100" cy="2880000"/>
            <a:chOff x="1026176" y="1802682"/>
            <a:chExt cx="6871100" cy="2880000"/>
          </a:xfrm>
        </p:grpSpPr>
        <p:sp>
          <p:nvSpPr>
            <p:cNvPr id="4" name="圓角矩形 3"/>
            <p:cNvSpPr/>
            <p:nvPr/>
          </p:nvSpPr>
          <p:spPr bwMode="auto">
            <a:xfrm>
              <a:off x="1026176" y="1802682"/>
              <a:ext cx="3240000" cy="2880000"/>
            </a:xfrm>
            <a:prstGeom prst="roundRect">
              <a:avLst/>
            </a:prstGeom>
            <a:noFill/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TW" altLang="en-US" sz="4000" dirty="0" smtClean="0"/>
                <a:t>由文推詞義</a:t>
              </a:r>
              <a:endParaRPr lang="en-US" altLang="zh-TW" sz="4000" dirty="0" smtClean="0"/>
            </a:p>
            <a:p>
              <a:pPr algn="ctr"/>
              <a:r>
                <a:rPr lang="zh-TW" altLang="en-US" sz="4000" dirty="0" smtClean="0"/>
                <a:t>析詞釋義</a:t>
              </a:r>
              <a:endParaRPr lang="en-US" altLang="zh-TW" sz="4000" dirty="0" smtClean="0"/>
            </a:p>
            <a:p>
              <a:pPr algn="ctr"/>
              <a:r>
                <a:rPr lang="zh-TW" altLang="en-US" sz="4000" dirty="0" smtClean="0"/>
                <a:t>部首</a:t>
              </a:r>
              <a:endParaRPr lang="en-US" altLang="zh-TW" sz="4000" dirty="0" smtClean="0"/>
            </a:p>
            <a:p>
              <a:pPr algn="ctr"/>
              <a:r>
                <a:rPr lang="zh-TW" altLang="en-US" sz="4000" dirty="0" smtClean="0"/>
                <a:t>聲旁</a:t>
              </a:r>
              <a:endParaRPr kumimoji="0" lang="zh-TW" alt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向右箭號 4"/>
            <p:cNvSpPr/>
            <p:nvPr/>
          </p:nvSpPr>
          <p:spPr bwMode="auto">
            <a:xfrm>
              <a:off x="4312922" y="3000366"/>
              <a:ext cx="978408" cy="484632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橢圓 5"/>
            <p:cNvSpPr/>
            <p:nvPr/>
          </p:nvSpPr>
          <p:spPr bwMode="auto">
            <a:xfrm>
              <a:off x="5377276" y="1982682"/>
              <a:ext cx="2520000" cy="2520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4000" dirty="0" smtClean="0"/>
                <a:t>策略的選擇與使用</a:t>
              </a:r>
              <a:endParaRPr lang="en-US" altLang="zh-TW" sz="4000" dirty="0" smtClean="0"/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611560" y="4653136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/>
              <a:t>◎功能</a:t>
            </a:r>
            <a:endParaRPr lang="en-US" altLang="zh-TW" sz="2800" dirty="0" smtClean="0"/>
          </a:p>
          <a:p>
            <a:r>
              <a:rPr lang="zh-TW" altLang="en-US" sz="2800" dirty="0" smtClean="0"/>
              <a:t>閱讀者在閱讀歷程中，能選擇、使用適合的策略推測詞彙意義，達到增進閱讀理解的目的。</a:t>
            </a:r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設計緣由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教學對象：高年級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學生具備朗讀能力。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朗讀完畢後</a:t>
            </a:r>
            <a:r>
              <a:rPr lang="zh-TW" altLang="en-US" dirty="0"/>
              <a:t>可了解文章</a:t>
            </a:r>
            <a:r>
              <a:rPr lang="zh-TW" altLang="en-US" dirty="0" smtClean="0"/>
              <a:t>大意。</a:t>
            </a:r>
            <a:endParaRPr lang="en-US" altLang="zh-TW" dirty="0" smtClean="0"/>
          </a:p>
          <a:p>
            <a:pPr lvl="1"/>
            <a:r>
              <a:rPr lang="zh-TW" altLang="en-US" dirty="0"/>
              <a:t>學生認識</a:t>
            </a:r>
            <a:r>
              <a:rPr lang="zh-TW" altLang="en-US" dirty="0" smtClean="0"/>
              <a:t>部首，可藉由部首推測字義。</a:t>
            </a:r>
            <a:endParaRPr lang="en-US" altLang="zh-TW" dirty="0" smtClean="0"/>
          </a:p>
          <a:p>
            <a:pPr lvl="1"/>
            <a:r>
              <a:rPr lang="zh-TW" altLang="en-US" dirty="0"/>
              <a:t>學生認識基本常見字的</a:t>
            </a:r>
            <a:r>
              <a:rPr lang="zh-TW" altLang="en-US" dirty="0" smtClean="0"/>
              <a:t>字義，可從字義推測詞義。</a:t>
            </a:r>
            <a:endParaRPr lang="en-US" altLang="zh-T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教學目標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詞義推測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學生能夠利用詞素進行析詞釋義。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學生能夠利用部首（耳、水）幫助自己推測詞義。</a:t>
            </a:r>
            <a:endParaRPr lang="en-US" altLang="zh-TW" dirty="0" smtClean="0"/>
          </a:p>
          <a:p>
            <a:pPr lvl="1"/>
            <a:r>
              <a:rPr lang="zh-TW" altLang="en-US" dirty="0"/>
              <a:t>學生</a:t>
            </a:r>
            <a:r>
              <a:rPr lang="zh-TW" altLang="en-US" dirty="0" smtClean="0"/>
              <a:t>能夠依據上下文推測詞義。</a:t>
            </a:r>
            <a:endParaRPr lang="en-US" altLang="zh-TW" dirty="0" smtClean="0"/>
          </a:p>
          <a:p>
            <a:pPr lvl="1"/>
            <a:r>
              <a:rPr lang="zh-TW" altLang="en-US" dirty="0"/>
              <a:t>學生能夠</a:t>
            </a:r>
            <a:r>
              <a:rPr lang="zh-TW" altLang="en-US" dirty="0" smtClean="0"/>
              <a:t>監控自己選擇、使用合適的策略，以推測自己不懂的詞彙意義。</a:t>
            </a:r>
            <a:endParaRPr lang="en-US" altLang="zh-T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zh-TW" altLang="en-US" dirty="0" smtClean="0"/>
              <a:t>學習成分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457200" y="1253349"/>
          <a:ext cx="8367918" cy="40478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6374"/>
                <a:gridCol w="1728000"/>
                <a:gridCol w="988924"/>
                <a:gridCol w="988924"/>
                <a:gridCol w="988924"/>
                <a:gridCol w="988924"/>
                <a:gridCol w="988924"/>
                <a:gridCol w="988924"/>
              </a:tblGrid>
              <a:tr h="565829">
                <a:tc gridSpan="8">
                  <a:txBody>
                    <a:bodyPr/>
                    <a:lstStyle/>
                    <a:p>
                      <a:pPr algn="l"/>
                      <a:r>
                        <a:rPr lang="zh-TW" altLang="en-US" sz="2400" b="1" dirty="0" smtClean="0"/>
                        <a:t>識字與詞彙成分</a:t>
                      </a:r>
                      <a:endParaRPr lang="zh-TW" altLang="en-US" sz="2400" b="1" dirty="0"/>
                    </a:p>
                  </a:txBody>
                  <a:tcPr marL="89709" marR="89709" anchor="ctr">
                    <a:solidFill>
                      <a:srgbClr val="0D0D0D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89709" marR="89709" anchor="ctr"/>
                </a:tc>
              </a:tr>
              <a:tr h="87050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項目策略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教學要點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一年級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二年級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三年級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四年級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五年級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六年級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</a:tr>
              <a:tr h="87050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識字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部件辨識</a:t>
                      </a:r>
                      <a:endParaRPr lang="en-US" altLang="zh-TW" sz="20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（聲旁、部首）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</a:tr>
              <a:tr h="870508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詞彙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擴展詞彙</a:t>
                      </a:r>
                      <a:endParaRPr lang="en-US" altLang="zh-TW" sz="20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（詞素覺知）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</a:tr>
              <a:tr h="870508">
                <a:tc v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由文推詞義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●</a:t>
                      </a:r>
                    </a:p>
                  </a:txBody>
                  <a:tcPr marL="89709" marR="89709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5564346" y="4133314"/>
            <a:ext cx="3563888" cy="27089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1115616" y="5733256"/>
            <a:ext cx="7272808" cy="842392"/>
            <a:chOff x="1115616" y="5733256"/>
            <a:chExt cx="7272808" cy="842392"/>
          </a:xfrm>
        </p:grpSpPr>
        <p:sp>
          <p:nvSpPr>
            <p:cNvPr id="15" name="圓角化對角線角落矩形 14"/>
            <p:cNvSpPr/>
            <p:nvPr/>
          </p:nvSpPr>
          <p:spPr bwMode="auto">
            <a:xfrm>
              <a:off x="1115616" y="5733256"/>
              <a:ext cx="3456384" cy="842392"/>
            </a:xfrm>
            <a:prstGeom prst="round2Diag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圓角化對角線角落矩形 15"/>
            <p:cNvSpPr/>
            <p:nvPr/>
          </p:nvSpPr>
          <p:spPr bwMode="auto">
            <a:xfrm>
              <a:off x="4932040" y="5805264"/>
              <a:ext cx="3456384" cy="720080"/>
            </a:xfrm>
            <a:prstGeom prst="round2Diag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1115616" y="4869160"/>
            <a:ext cx="7272808" cy="1080120"/>
            <a:chOff x="1115616" y="4869160"/>
            <a:chExt cx="7272808" cy="1080120"/>
          </a:xfrm>
        </p:grpSpPr>
        <p:sp>
          <p:nvSpPr>
            <p:cNvPr id="12" name="圓角化對角線角落矩形 11"/>
            <p:cNvSpPr/>
            <p:nvPr/>
          </p:nvSpPr>
          <p:spPr bwMode="auto">
            <a:xfrm>
              <a:off x="1115616" y="4869160"/>
              <a:ext cx="3456384" cy="792088"/>
            </a:xfrm>
            <a:prstGeom prst="round2Diag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圓角化對角線角落矩形 12"/>
            <p:cNvSpPr/>
            <p:nvPr/>
          </p:nvSpPr>
          <p:spPr bwMode="auto">
            <a:xfrm>
              <a:off x="4932040" y="5157192"/>
              <a:ext cx="3456384" cy="792088"/>
            </a:xfrm>
            <a:prstGeom prst="round2Diag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1115616" y="1484784"/>
            <a:ext cx="7272808" cy="3627232"/>
            <a:chOff x="1115616" y="1484784"/>
            <a:chExt cx="7272808" cy="3627232"/>
          </a:xfrm>
        </p:grpSpPr>
        <p:sp>
          <p:nvSpPr>
            <p:cNvPr id="8" name="流程圖: 人工輸入 7"/>
            <p:cNvSpPr/>
            <p:nvPr/>
          </p:nvSpPr>
          <p:spPr bwMode="auto">
            <a:xfrm>
              <a:off x="1115616" y="3212976"/>
              <a:ext cx="3456384" cy="1512168"/>
            </a:xfrm>
            <a:prstGeom prst="flowChartManualInpu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流程圖: 人工輸入 8"/>
            <p:cNvSpPr/>
            <p:nvPr/>
          </p:nvSpPr>
          <p:spPr bwMode="auto">
            <a:xfrm>
              <a:off x="4932040" y="1484784"/>
              <a:ext cx="3456384" cy="3627232"/>
            </a:xfrm>
            <a:prstGeom prst="flowChartManualInpu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</p:nvPr>
        </p:nvGraphicFramePr>
        <p:xfrm>
          <a:off x="467544" y="1293470"/>
          <a:ext cx="8147250" cy="5034345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576064"/>
                <a:gridCol w="3785593"/>
                <a:gridCol w="3785593"/>
              </a:tblGrid>
              <a:tr h="736665">
                <a:tc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 smtClean="0"/>
                        <a:t>L11</a:t>
                      </a:r>
                      <a:r>
                        <a:rPr lang="zh-TW" altLang="en-US" sz="2400" b="1" dirty="0" smtClean="0"/>
                        <a:t>聆聽天籟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 smtClean="0"/>
                        <a:t>L13</a:t>
                      </a:r>
                      <a:r>
                        <a:rPr lang="zh-TW" altLang="en-US" sz="2400" b="1" dirty="0" smtClean="0"/>
                        <a:t>愛心傘</a:t>
                      </a:r>
                      <a:endParaRPr lang="zh-TW" altLang="en-US" sz="2400" dirty="0" smtClean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18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/>
                        <a:t>階段流程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 smtClean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1"/>
                      <a:r>
                        <a:rPr lang="zh-TW" altLang="en-US" sz="2000" dirty="0" smtClean="0"/>
                        <a:t>一、教學（第</a:t>
                      </a:r>
                      <a:r>
                        <a:rPr lang="en-US" altLang="zh-TW" sz="2000" dirty="0" smtClean="0"/>
                        <a:t>1</a:t>
                      </a:r>
                      <a:r>
                        <a:rPr lang="zh-TW" altLang="en-US" sz="2000" dirty="0" smtClean="0"/>
                        <a:t>節）</a:t>
                      </a:r>
                      <a:endParaRPr lang="en-US" altLang="zh-TW" sz="2000" dirty="0" smtClean="0"/>
                    </a:p>
                    <a:p>
                      <a:pPr marL="0" lvl="1"/>
                      <a:r>
                        <a:rPr lang="zh-TW" altLang="en-US" sz="2000" dirty="0" smtClean="0"/>
                        <a:t>　　</a:t>
                      </a:r>
                      <a:r>
                        <a:rPr lang="zh-TW" altLang="zh-TW" sz="2000" dirty="0" smtClean="0"/>
                        <a:t>朗讀→圈詞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　</a:t>
                      </a:r>
                      <a:r>
                        <a:rPr lang="zh-TW" altLang="zh-TW" sz="2000" dirty="0" smtClean="0"/>
                        <a:t>→引導策略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　</a:t>
                      </a:r>
                      <a:r>
                        <a:rPr lang="zh-TW" altLang="zh-TW" sz="2000" dirty="0" smtClean="0"/>
                        <a:t>→形成</a:t>
                      </a:r>
                      <a:r>
                        <a:rPr lang="zh-TW" altLang="zh-TW" sz="2000" dirty="0" smtClean="0">
                          <a:solidFill>
                            <a:srgbClr val="0D0D0D"/>
                          </a:solidFill>
                          <a:hlinkClick r:id="rId3" action="ppaction://hlinksldjump"/>
                        </a:rPr>
                        <a:t>詞義推測歷程</a:t>
                      </a:r>
                      <a:endParaRPr lang="en-US" altLang="zh-TW" sz="2000" dirty="0" smtClean="0">
                        <a:solidFill>
                          <a:srgbClr val="0D0D0D"/>
                        </a:solidFill>
                      </a:endParaRPr>
                    </a:p>
                    <a:p>
                      <a:pPr marL="0" lvl="1"/>
                      <a:endParaRPr lang="en-US" altLang="zh-TW" sz="1200" dirty="0" smtClean="0"/>
                    </a:p>
                    <a:p>
                      <a:pPr marL="0" lvl="1"/>
                      <a:r>
                        <a:rPr lang="zh-TW" altLang="en-US" sz="2000" dirty="0" smtClean="0"/>
                        <a:t>二、練習（第</a:t>
                      </a:r>
                      <a:r>
                        <a:rPr lang="en-US" altLang="zh-TW" sz="2000" dirty="0" smtClean="0"/>
                        <a:t>2-3</a:t>
                      </a:r>
                      <a:r>
                        <a:rPr lang="zh-TW" altLang="en-US" sz="2000" dirty="0" smtClean="0"/>
                        <a:t>節）</a:t>
                      </a:r>
                      <a:endParaRPr lang="en-US" altLang="zh-TW" sz="2000" dirty="0" smtClean="0"/>
                    </a:p>
                    <a:p>
                      <a:pPr marL="0" lvl="1"/>
                      <a:r>
                        <a:rPr lang="zh-TW" altLang="en-US" sz="2000" dirty="0" smtClean="0"/>
                        <a:t>　　</a:t>
                      </a:r>
                      <a:r>
                        <a:rPr lang="zh-TW" altLang="zh-TW" sz="2000" dirty="0" smtClean="0"/>
                        <a:t>朗讀→圈詞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　</a:t>
                      </a:r>
                      <a:r>
                        <a:rPr lang="zh-TW" altLang="zh-TW" sz="2000" dirty="0" smtClean="0"/>
                        <a:t>→列舉方法→詞義推測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　</a:t>
                      </a:r>
                      <a:r>
                        <a:rPr lang="zh-TW" altLang="zh-TW" sz="2000" dirty="0" smtClean="0"/>
                        <a:t>→檢核、總結</a:t>
                      </a:r>
                      <a:endParaRPr lang="en-US" altLang="zh-TW" sz="2000" dirty="0" smtClean="0"/>
                    </a:p>
                    <a:p>
                      <a:pPr marL="0" lvl="1"/>
                      <a:endParaRPr lang="en-US" altLang="zh-TW" sz="1200" dirty="0" smtClean="0"/>
                    </a:p>
                    <a:p>
                      <a:pPr marL="0" lvl="1"/>
                      <a:r>
                        <a:rPr lang="zh-TW" altLang="en-US" sz="2000" dirty="0" smtClean="0"/>
                        <a:t>三、評量（第</a:t>
                      </a:r>
                      <a:r>
                        <a:rPr lang="en-US" altLang="zh-TW" sz="2000" dirty="0" smtClean="0"/>
                        <a:t>4</a:t>
                      </a:r>
                      <a:r>
                        <a:rPr lang="zh-TW" altLang="en-US" sz="2000" dirty="0" smtClean="0"/>
                        <a:t>節）：</a:t>
                      </a:r>
                      <a:endParaRPr lang="en-US" altLang="zh-TW" sz="2000" dirty="0" smtClean="0"/>
                    </a:p>
                    <a:p>
                      <a:pPr marL="0" lvl="1"/>
                      <a:r>
                        <a:rPr lang="zh-TW" altLang="en-US" sz="2000" dirty="0" smtClean="0"/>
                        <a:t>　　</a:t>
                      </a:r>
                      <a:r>
                        <a:rPr lang="zh-TW" altLang="zh-TW" sz="2000" dirty="0" smtClean="0"/>
                        <a:t>複習方法→</a:t>
                      </a:r>
                      <a:r>
                        <a:rPr lang="zh-TW" altLang="zh-TW" sz="2000" dirty="0" smtClean="0">
                          <a:hlinkClick r:id="rId4" action="ppaction://hlinksldjump"/>
                        </a:rPr>
                        <a:t>評量</a:t>
                      </a:r>
                      <a:endParaRPr lang="en-US" altLang="zh-TW" sz="2000" dirty="0" smtClean="0"/>
                    </a:p>
                    <a:p>
                      <a:pPr marL="0" lvl="1"/>
                      <a:endParaRPr lang="en-US" altLang="zh-TW" sz="1200" dirty="0" smtClean="0"/>
                    </a:p>
                    <a:p>
                      <a:pPr marL="0" lvl="1"/>
                      <a:r>
                        <a:rPr lang="zh-TW" altLang="en-US" sz="2000" dirty="0" smtClean="0"/>
                        <a:t>四、詞彙規則（第</a:t>
                      </a:r>
                      <a:r>
                        <a:rPr lang="en-US" altLang="zh-TW" sz="2000" dirty="0" smtClean="0"/>
                        <a:t>3</a:t>
                      </a:r>
                      <a:r>
                        <a:rPr lang="zh-TW" altLang="en-US" sz="2000" dirty="0" smtClean="0"/>
                        <a:t>節）：</a:t>
                      </a:r>
                      <a:endParaRPr lang="en-US" altLang="zh-TW" sz="2000" dirty="0" smtClean="0"/>
                    </a:p>
                    <a:p>
                      <a:pPr marL="0" lvl="1"/>
                      <a:r>
                        <a:rPr lang="zh-TW" altLang="en-US" sz="2000" dirty="0" smtClean="0"/>
                        <a:t>　　</a:t>
                      </a:r>
                      <a:r>
                        <a:rPr lang="zh-TW" altLang="en-US" sz="2000" dirty="0" smtClean="0">
                          <a:hlinkClick r:id="rId5" action="ppaction://hlinksldjump"/>
                        </a:rPr>
                        <a:t>規則說明</a:t>
                      </a:r>
                      <a:r>
                        <a:rPr lang="zh-TW" altLang="en-US" sz="2000" dirty="0" smtClean="0"/>
                        <a:t>→練習</a:t>
                      </a:r>
                      <a:endParaRPr lang="zh-TW" altLang="en-US" sz="20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1"/>
                      <a:r>
                        <a:rPr lang="zh-TW" altLang="en-US" sz="2000" dirty="0" smtClean="0"/>
                        <a:t>一、練習（第</a:t>
                      </a:r>
                      <a:r>
                        <a:rPr lang="en-US" altLang="zh-TW" sz="2000" dirty="0" smtClean="0"/>
                        <a:t>1</a:t>
                      </a:r>
                      <a:r>
                        <a:rPr lang="zh-TW" altLang="en-US" sz="2000" dirty="0" smtClean="0"/>
                        <a:t>節）</a:t>
                      </a:r>
                      <a:endParaRPr lang="en-US" altLang="zh-TW" sz="2000" dirty="0" smtClean="0"/>
                    </a:p>
                    <a:p>
                      <a:pPr marL="0" lvl="2"/>
                      <a:r>
                        <a:rPr lang="zh-TW" altLang="en-US" sz="2000" dirty="0" smtClean="0"/>
                        <a:t>　　</a:t>
                      </a:r>
                      <a:r>
                        <a:rPr lang="zh-TW" altLang="zh-TW" sz="2000" dirty="0" smtClean="0"/>
                        <a:t>朗讀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　</a:t>
                      </a:r>
                      <a:r>
                        <a:rPr lang="zh-TW" altLang="zh-TW" sz="2000" dirty="0" smtClean="0"/>
                        <a:t>→圈詞</a:t>
                      </a:r>
                      <a:endParaRPr lang="en-US" altLang="zh-TW" sz="2000" dirty="0" smtClean="0"/>
                    </a:p>
                    <a:p>
                      <a:pPr marL="0" lvl="2"/>
                      <a:r>
                        <a:rPr lang="zh-TW" altLang="en-US" sz="2000" dirty="0" smtClean="0"/>
                        <a:t>　</a:t>
                      </a:r>
                      <a:r>
                        <a:rPr lang="zh-TW" altLang="zh-TW" sz="2000" dirty="0" smtClean="0"/>
                        <a:t>→</a:t>
                      </a:r>
                      <a:r>
                        <a:rPr lang="zh-TW" altLang="en-US" sz="2000" dirty="0" smtClean="0">
                          <a:hlinkClick r:id="rId6" action="ppaction://hlinkfile"/>
                        </a:rPr>
                        <a:t>列舉方法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　</a:t>
                      </a:r>
                      <a:r>
                        <a:rPr lang="zh-TW" altLang="zh-TW" sz="2000" dirty="0" smtClean="0"/>
                        <a:t>→詞義推測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　　</a:t>
                      </a:r>
                      <a:r>
                        <a:rPr lang="zh-TW" altLang="en-US" sz="2000" i="1" dirty="0" smtClean="0">
                          <a:hlinkClick r:id="rId7" action="ppaction://hlinksldjump"/>
                        </a:rPr>
                        <a:t>上下文</a:t>
                      </a:r>
                      <a:r>
                        <a:rPr lang="zh-TW" altLang="en-US" sz="2000" i="1" dirty="0" smtClean="0"/>
                        <a:t>、</a:t>
                      </a:r>
                      <a:r>
                        <a:rPr lang="zh-TW" altLang="en-US" sz="2000" i="1" dirty="0" smtClean="0">
                          <a:hlinkClick r:id="rId8" action="ppaction://hlinksldjump"/>
                        </a:rPr>
                        <a:t>析詞釋義</a:t>
                      </a:r>
                      <a:r>
                        <a:rPr lang="zh-TW" altLang="en-US" sz="2000" i="1" dirty="0" smtClean="0"/>
                        <a:t>、</a:t>
                      </a:r>
                      <a:endParaRPr lang="en-US" altLang="zh-TW" sz="2000" i="1" dirty="0" smtClean="0"/>
                    </a:p>
                    <a:p>
                      <a:pPr marL="0" lvl="2"/>
                      <a:r>
                        <a:rPr lang="zh-TW" altLang="en-US" sz="2000" i="1" dirty="0" smtClean="0"/>
                        <a:t>　　</a:t>
                      </a:r>
                      <a:r>
                        <a:rPr lang="zh-TW" altLang="en-US" sz="2000" i="1" dirty="0" smtClean="0">
                          <a:hlinkClick r:id="rId9" action="ppaction://hlinksldjump"/>
                        </a:rPr>
                        <a:t>部首</a:t>
                      </a:r>
                      <a:r>
                        <a:rPr lang="zh-TW" altLang="en-US" sz="2000" i="1" dirty="0" smtClean="0"/>
                        <a:t>、</a:t>
                      </a:r>
                      <a:r>
                        <a:rPr lang="zh-TW" altLang="en-US" sz="2000" i="1" dirty="0" smtClean="0">
                          <a:hlinkClick r:id="rId10" action="ppaction://hlinkfile"/>
                        </a:rPr>
                        <a:t>聲旁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　→複習詞義推測歷程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         </a:t>
                      </a:r>
                      <a:r>
                        <a:rPr lang="en-US" altLang="zh-TW" sz="2000" dirty="0" smtClean="0">
                          <a:hlinkClick r:id="rId11" action="ppaction://hlinkfile"/>
                        </a:rPr>
                        <a:t>1</a:t>
                      </a:r>
                      <a:r>
                        <a:rPr lang="en-US" altLang="zh-TW" sz="2000" dirty="0" smtClean="0"/>
                        <a:t>(</a:t>
                      </a:r>
                      <a:r>
                        <a:rPr lang="zh-TW" altLang="en-US" sz="2000" dirty="0" smtClean="0"/>
                        <a:t>利用學生圈詞複習</a:t>
                      </a:r>
                      <a:r>
                        <a:rPr lang="en-US" altLang="zh-TW" sz="2000" dirty="0" smtClean="0"/>
                        <a:t>)</a:t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baseline="0" dirty="0" smtClean="0"/>
                        <a:t>         </a:t>
                      </a:r>
                      <a:r>
                        <a:rPr lang="en-US" altLang="zh-TW" sz="2000" dirty="0" smtClean="0">
                          <a:hlinkClick r:id="rId12" action="ppaction://hlinkfile"/>
                        </a:rPr>
                        <a:t>2</a:t>
                      </a:r>
                      <a:r>
                        <a:rPr lang="en-US" altLang="zh-TW" sz="2000" dirty="0" smtClean="0"/>
                        <a:t>(</a:t>
                      </a:r>
                      <a:r>
                        <a:rPr lang="zh-TW" altLang="en-US" sz="2000" dirty="0" smtClean="0"/>
                        <a:t>整體歷程的複習</a:t>
                      </a:r>
                      <a:r>
                        <a:rPr lang="en-US" altLang="zh-TW" sz="2000" dirty="0" smtClean="0"/>
                        <a:t>)</a:t>
                      </a:r>
                    </a:p>
                    <a:p>
                      <a:pPr marL="0" lvl="1"/>
                      <a:endParaRPr lang="en-US" altLang="zh-TW" sz="1200" dirty="0" smtClean="0"/>
                    </a:p>
                    <a:p>
                      <a:pPr marL="0" lvl="1"/>
                      <a:r>
                        <a:rPr lang="zh-TW" altLang="en-US" sz="2000" dirty="0" smtClean="0"/>
                        <a:t>二、評量（第</a:t>
                      </a:r>
                      <a:r>
                        <a:rPr lang="en-US" altLang="zh-TW" sz="2000" dirty="0" smtClean="0"/>
                        <a:t>2</a:t>
                      </a:r>
                      <a:r>
                        <a:rPr lang="zh-TW" altLang="en-US" sz="2000" dirty="0" smtClean="0"/>
                        <a:t>節）</a:t>
                      </a:r>
                      <a:endParaRPr lang="en-US" altLang="zh-TW" sz="2000" dirty="0" smtClean="0"/>
                    </a:p>
                    <a:p>
                      <a:pPr marL="0" lvl="1"/>
                      <a:r>
                        <a:rPr lang="zh-TW" altLang="en-US" sz="2000" dirty="0" smtClean="0"/>
                        <a:t>　　</a:t>
                      </a:r>
                      <a:r>
                        <a:rPr lang="en-US" altLang="zh-TW" sz="2000" dirty="0" smtClean="0"/>
                        <a:t>1. </a:t>
                      </a:r>
                      <a:r>
                        <a:rPr lang="zh-TW" altLang="zh-TW" sz="2000" dirty="0" smtClean="0"/>
                        <a:t>複習方法→評量</a:t>
                      </a:r>
                      <a:endParaRPr lang="en-US" altLang="zh-TW" sz="2000" dirty="0" smtClean="0"/>
                    </a:p>
                    <a:p>
                      <a:pPr marL="0" lvl="2"/>
                      <a:r>
                        <a:rPr lang="zh-TW" altLang="en-US" sz="2000" dirty="0" smtClean="0"/>
                        <a:t>　　</a:t>
                      </a:r>
                      <a:r>
                        <a:rPr lang="en-US" altLang="zh-TW" sz="2000" dirty="0" smtClean="0"/>
                        <a:t>2. </a:t>
                      </a:r>
                      <a:r>
                        <a:rPr lang="zh-TW" altLang="en-US" sz="2000" dirty="0" smtClean="0"/>
                        <a:t>詞彙規則複習</a:t>
                      </a:r>
                      <a:endParaRPr lang="zh-TW" altLang="en-US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詞義推測 </a:t>
            </a:r>
            <a:r>
              <a:rPr lang="zh-TW" altLang="en-US" sz="4000" dirty="0" smtClean="0"/>
              <a:t>教學流程</a:t>
            </a:r>
            <a:endParaRPr lang="zh-TW" altLang="en-US" dirty="0"/>
          </a:p>
        </p:txBody>
      </p:sp>
      <p:sp>
        <p:nvSpPr>
          <p:cNvPr id="5" name="圓角矩形 4"/>
          <p:cNvSpPr/>
          <p:nvPr/>
        </p:nvSpPr>
        <p:spPr bwMode="auto">
          <a:xfrm>
            <a:off x="971600" y="1995662"/>
            <a:ext cx="2880000" cy="1368000"/>
          </a:xfrm>
          <a:prstGeom prst="roundRect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詞義推測的歷程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874" t="41953" r="47868" b="21626"/>
          <a:stretch>
            <a:fillRect/>
          </a:stretch>
        </p:blipFill>
        <p:spPr bwMode="auto">
          <a:xfrm>
            <a:off x="123099" y="1916832"/>
            <a:ext cx="899411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直線接點 7"/>
          <p:cNvCxnSpPr/>
          <p:nvPr/>
        </p:nvCxnSpPr>
        <p:spPr>
          <a:xfrm>
            <a:off x="1043608" y="5445224"/>
            <a:ext cx="0" cy="21600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 flipH="1">
            <a:off x="285174" y="5681258"/>
            <a:ext cx="756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5400000">
            <a:off x="-1262714" y="4133258"/>
            <a:ext cx="3060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 flipH="1">
            <a:off x="267286" y="2580670"/>
            <a:ext cx="756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 rot="5400000">
            <a:off x="899608" y="2724670"/>
            <a:ext cx="288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 descr="C:\Users\Greasy\Pictures\web素材\35ringo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165304"/>
            <a:ext cx="477391" cy="47739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 cstate="print">
            <a:alphaModFix amt="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5564346" y="4133314"/>
            <a:ext cx="3563888" cy="27089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67544" y="1700808"/>
          <a:ext cx="8352928" cy="485313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528392"/>
                <a:gridCol w="4824536"/>
              </a:tblGrid>
              <a:tr h="738186">
                <a:tc>
                  <a:txBody>
                    <a:bodyPr/>
                    <a:lstStyle/>
                    <a:p>
                      <a:pPr marL="304800" algn="ctr">
                        <a:spcAft>
                          <a:spcPts val="0"/>
                        </a:spcAft>
                      </a:pPr>
                      <a:r>
                        <a:rPr lang="zh-TW" sz="2400" kern="100" dirty="0" smtClean="0"/>
                        <a:t>教師引導</a:t>
                      </a:r>
                      <a:r>
                        <a:rPr lang="zh-TW" sz="2400" kern="100" dirty="0"/>
                        <a:t>方式</a:t>
                      </a:r>
                      <a:endParaRPr lang="zh-TW" sz="24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spcAft>
                          <a:spcPts val="0"/>
                        </a:spcAft>
                      </a:pPr>
                      <a:r>
                        <a:rPr lang="zh-TW" sz="2400" kern="100" dirty="0"/>
                        <a:t>學生反應</a:t>
                      </a:r>
                      <a:endParaRPr lang="zh-TW" sz="24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9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老師詢問所圈詞彙（充耳不聞）的意思。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u="none" kern="100" dirty="0" smtClean="0"/>
                        <a:t>學生回答（沒聽進去）。</a:t>
                      </a:r>
                      <a:endParaRPr lang="zh-TW" sz="2400" i="0" u="none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1554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 smtClean="0"/>
                        <a:t>老師</a:t>
                      </a:r>
                      <a:r>
                        <a:rPr lang="zh-TW" altLang="en-US" sz="2400" kern="100" dirty="0" smtClean="0"/>
                        <a:t>透過提問，讓學生說出「上下文推測詞義」的步驟</a:t>
                      </a:r>
                      <a:r>
                        <a:rPr lang="zh-TW" sz="2400" kern="100" dirty="0" smtClean="0"/>
                        <a:t>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b="1" kern="100" dirty="0" smtClean="0">
                          <a:solidFill>
                            <a:srgbClr val="C00000"/>
                          </a:solidFill>
                        </a:rPr>
                        <a:t>學生進行步驟（找句子）</a:t>
                      </a:r>
                      <a:r>
                        <a:rPr lang="zh-TW" altLang="en-US" sz="2400" kern="100" dirty="0" smtClean="0"/>
                        <a:t>：</a:t>
                      </a:r>
                      <a:endParaRPr lang="en-US" altLang="zh-TW" sz="2400" kern="100" dirty="0" smtClean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2400" u="sng" kern="1200" dirty="0" smtClean="0"/>
                        <a:t>主任也經常提醒明祥：「下次要早一點還呵！」可是，明祥總是充耳不聞，依然故我。</a:t>
                      </a:r>
                      <a:endParaRPr lang="zh-TW" sz="2400" i="1" u="sng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589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老師</a:t>
                      </a:r>
                      <a:r>
                        <a:rPr lang="zh-TW" altLang="en-US" sz="2400" b="1" kern="100" dirty="0" smtClean="0">
                          <a:solidFill>
                            <a:schemeClr val="tx1"/>
                          </a:solidFill>
                        </a:rPr>
                        <a:t>詢問學生是從上下文中的什麼地方推測出詞義</a:t>
                      </a:r>
                      <a:r>
                        <a:rPr lang="zh-TW" altLang="en-US" sz="2400" kern="100" dirty="0" smtClean="0"/>
                        <a:t>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學生回答，老師視學生反應以提問引導。</a:t>
                      </a:r>
                      <a:endParaRPr lang="en-US" altLang="zh-TW" sz="2400" kern="100" dirty="0" smtClean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10395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老師透過提問，讓學生說出檢驗詞義合理性的方法。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學生回答：「</a:t>
                      </a:r>
                      <a:r>
                        <a:rPr lang="zh-TW" altLang="en-US" sz="2400" b="1" kern="100" dirty="0" smtClean="0">
                          <a:solidFill>
                            <a:srgbClr val="C00000"/>
                          </a:solidFill>
                        </a:rPr>
                        <a:t>代入句子</a:t>
                      </a:r>
                      <a:r>
                        <a:rPr lang="zh-TW" altLang="en-US" sz="2400" kern="100" dirty="0" smtClean="0"/>
                        <a:t>」。</a:t>
                      </a:r>
                      <a:endParaRPr lang="en-US" altLang="zh-TW" sz="2400" kern="100" dirty="0" smtClean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讓學生將所猜詞義代入原句，</a:t>
                      </a:r>
                      <a:endParaRPr lang="en-US" altLang="zh-TW" sz="2400" kern="100" dirty="0" smtClean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看看是否通順。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/>
          <a:lstStyle/>
          <a:p>
            <a:pPr algn="l"/>
            <a:r>
              <a:rPr lang="zh-TW" altLang="en-US" sz="3400" dirty="0" smtClean="0"/>
              <a:t>由文推詞義：透過上下文的脈絡去推測詞義</a:t>
            </a:r>
            <a:r>
              <a:rPr lang="en-US" altLang="zh-TW" sz="3400" dirty="0" smtClean="0"/>
              <a:t/>
            </a:r>
            <a:br>
              <a:rPr lang="en-US" altLang="zh-TW" sz="3400" dirty="0" smtClean="0"/>
            </a:br>
            <a:r>
              <a:rPr lang="zh-TW" altLang="en-US" sz="3400" dirty="0" smtClean="0"/>
              <a:t> （</a:t>
            </a:r>
            <a:r>
              <a:rPr lang="zh-TW" altLang="en-US" sz="3400" dirty="0" smtClean="0">
                <a:hlinkClick r:id="rId3" action="ppaction://hlinkfile"/>
              </a:rPr>
              <a:t>充耳不聞</a:t>
            </a:r>
            <a:r>
              <a:rPr lang="zh-TW" altLang="en-US" sz="3400" dirty="0" smtClean="0"/>
              <a:t>）</a:t>
            </a:r>
            <a:endParaRPr lang="zh-TW" altLang="en-US" sz="3400" dirty="0"/>
          </a:p>
        </p:txBody>
      </p:sp>
      <p:pic>
        <p:nvPicPr>
          <p:cNvPr id="4" name="Picture 3" descr="C:\Users\Greasy\Pictures\web素材\a-dog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8172400" y="1180986"/>
            <a:ext cx="707132" cy="12535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5564346" y="4133314"/>
            <a:ext cx="3563888" cy="27089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95536" y="1556792"/>
          <a:ext cx="8352928" cy="496855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176464"/>
                <a:gridCol w="4176464"/>
              </a:tblGrid>
              <a:tr h="1071285">
                <a:tc>
                  <a:txBody>
                    <a:bodyPr/>
                    <a:lstStyle/>
                    <a:p>
                      <a:pPr marL="304800" algn="ctr">
                        <a:spcAft>
                          <a:spcPts val="0"/>
                        </a:spcAft>
                      </a:pPr>
                      <a:r>
                        <a:rPr lang="zh-TW" sz="2400" kern="100" dirty="0" smtClean="0"/>
                        <a:t>教師引導</a:t>
                      </a:r>
                      <a:r>
                        <a:rPr lang="zh-TW" sz="2400" kern="100" dirty="0"/>
                        <a:t>方式</a:t>
                      </a:r>
                      <a:endParaRPr lang="zh-TW" sz="2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spcAft>
                          <a:spcPts val="0"/>
                        </a:spcAft>
                      </a:pPr>
                      <a:r>
                        <a:rPr lang="zh-TW" sz="2400" kern="100" dirty="0"/>
                        <a:t>學生反應</a:t>
                      </a:r>
                      <a:endParaRPr lang="zh-TW" sz="2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40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老師讓學生選擇詞義推測策略。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u="none" kern="100" dirty="0" smtClean="0"/>
                        <a:t>學生選擇析詞釋義。</a:t>
                      </a:r>
                      <a:endParaRPr lang="zh-TW" sz="2400" i="0" u="none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924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 smtClean="0"/>
                        <a:t>老師</a:t>
                      </a:r>
                      <a:r>
                        <a:rPr lang="zh-TW" altLang="en-US" sz="2400" kern="100" dirty="0" smtClean="0"/>
                        <a:t>透過提問，讓學生說出「析詞釋義」的步驟</a:t>
                      </a:r>
                      <a:r>
                        <a:rPr lang="zh-TW" sz="2400" kern="100" dirty="0" smtClean="0"/>
                        <a:t>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學生回答：「先把詞拆成字，從字去猜意思，再綜合起來說」</a:t>
                      </a:r>
                      <a:endParaRPr lang="en-US" altLang="zh-TW" sz="2400" kern="100" dirty="0" smtClean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1174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老師透過提問讓學生推測詞義。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學生推測詞義。</a:t>
                      </a:r>
                      <a:endParaRPr lang="en-US" altLang="zh-TW" sz="2400" kern="100" dirty="0" smtClean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（老師可視學生反應讓學生獨立完成、合作完成或增加引導）</a:t>
                      </a:r>
                      <a:endParaRPr lang="en-US" altLang="zh-TW" sz="2400" kern="100" dirty="0" smtClean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1174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老師透過提問，讓學生說出檢驗詞義合理性的方法。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學生回答：「代入句子」。</a:t>
                      </a:r>
                      <a:endParaRPr lang="en-US" altLang="zh-TW" sz="2400" kern="100" dirty="0" smtClean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/>
                        <a:t>讓學生將所猜詞義代入原句，看看是否通順。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sz="3600" dirty="0" smtClean="0"/>
              <a:t>析詞釋義：透過詞素推測詞義（</a:t>
            </a:r>
            <a:r>
              <a:rPr lang="zh-TW" altLang="en-US" sz="3600" dirty="0" smtClean="0">
                <a:hlinkClick r:id="rId2" action="ppaction://hlinkfile"/>
              </a:rPr>
              <a:t>耳邊風</a:t>
            </a:r>
            <a:r>
              <a:rPr lang="zh-TW" altLang="en-US" sz="3600" dirty="0" smtClean="0"/>
              <a:t>）</a:t>
            </a:r>
            <a:endParaRPr lang="zh-TW" altLang="en-US" sz="3600" dirty="0"/>
          </a:p>
        </p:txBody>
      </p:sp>
      <p:pic>
        <p:nvPicPr>
          <p:cNvPr id="4" name="Picture 3" descr="C:\Users\Greasy\Pictures\web素材\a-dog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100392" y="1340768"/>
            <a:ext cx="707132" cy="12535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5564346" y="4133314"/>
            <a:ext cx="3563888" cy="27089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95536" y="1509495"/>
          <a:ext cx="8352928" cy="505610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176464"/>
                <a:gridCol w="4176464"/>
              </a:tblGrid>
              <a:tr h="738828">
                <a:tc>
                  <a:txBody>
                    <a:bodyPr/>
                    <a:lstStyle/>
                    <a:p>
                      <a:pPr marL="304800" algn="ctr">
                        <a:spcAft>
                          <a:spcPts val="0"/>
                        </a:spcAft>
                      </a:pPr>
                      <a:r>
                        <a:rPr lang="zh-TW" sz="2400" kern="100" dirty="0" smtClean="0"/>
                        <a:t>教師引導</a:t>
                      </a:r>
                      <a:r>
                        <a:rPr lang="zh-TW" sz="2400" kern="100" dirty="0"/>
                        <a:t>方式</a:t>
                      </a:r>
                      <a:endParaRPr lang="zh-TW" sz="2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spcAft>
                          <a:spcPts val="0"/>
                        </a:spcAft>
                      </a:pPr>
                      <a:r>
                        <a:rPr lang="zh-TW" sz="2400" kern="100" dirty="0"/>
                        <a:t>學生反應</a:t>
                      </a:r>
                      <a:endParaRPr lang="zh-TW" sz="2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379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latin typeface="+mn-ea"/>
                          <a:ea typeface="+mn-ea"/>
                        </a:rPr>
                        <a:t>老師讓學生選擇詞義推測的策略。</a:t>
                      </a: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i="0" u="none" kern="100" dirty="0" smtClean="0">
                          <a:latin typeface="+mn-ea"/>
                          <a:ea typeface="+mn-ea"/>
                        </a:rPr>
                        <a:t>學生選擇「部首」策略。</a:t>
                      </a:r>
                      <a:endParaRPr lang="zh-TW" sz="2400" i="0" u="none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7763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00" dirty="0" smtClean="0"/>
                        <a:t>老師提問。</a:t>
                      </a:r>
                      <a:endParaRPr lang="zh-TW" altLang="zh-TW" sz="2400" kern="100" dirty="0" smtClean="0">
                        <a:latin typeface="+mn-ea"/>
                        <a:ea typeface="+mn-e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2400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00" dirty="0" smtClean="0"/>
                        <a:t>學生從部首「水」推測詞彙與水有關</a:t>
                      </a:r>
                      <a:r>
                        <a:rPr lang="zh-TW" altLang="en-US" sz="2400" u="none" kern="100" dirty="0" smtClean="0"/>
                        <a:t>。</a:t>
                      </a:r>
                      <a:endParaRPr lang="zh-TW" altLang="zh-TW" sz="2400" i="0" u="none" kern="100" dirty="0" smtClean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10817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b="1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老師詢問：「從部首還可以推測出更多意思嗎？」</a:t>
                      </a:r>
                      <a:endParaRPr lang="zh-TW" sz="2400" b="1" kern="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b="1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學生可能有不同的回答。</a:t>
                      </a:r>
                      <a:endParaRPr lang="en-US" altLang="zh-TW" sz="2400" b="1" kern="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457200" indent="-457200">
                        <a:spcAft>
                          <a:spcPts val="0"/>
                        </a:spcAft>
                        <a:buFont typeface="Wingdings" pitchFamily="2" charset="2"/>
                        <a:buAutoNum type="circleNumWdWhitePlain"/>
                      </a:pPr>
                      <a:r>
                        <a:rPr lang="zh-TW" altLang="en-US" sz="2400" b="1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不行。</a:t>
                      </a:r>
                      <a:endParaRPr lang="en-US" altLang="zh-TW" sz="2400" b="1" kern="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457200" indent="-457200">
                        <a:spcAft>
                          <a:spcPts val="0"/>
                        </a:spcAft>
                        <a:buFont typeface="Wingdings" pitchFamily="2" charset="2"/>
                        <a:buAutoNum type="circleNumWdWhitePlain"/>
                      </a:pPr>
                      <a:r>
                        <a:rPr lang="zh-TW" altLang="en-US" sz="2400" b="1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可以。</a:t>
                      </a:r>
                      <a:endParaRPr lang="en-US" altLang="zh-TW" sz="2400" b="1" kern="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  <a:tr h="1505670">
                <a:tc>
                  <a:txBody>
                    <a:bodyPr/>
                    <a:lstStyle/>
                    <a:p>
                      <a:pPr marL="457200" indent="-457200">
                        <a:spcAft>
                          <a:spcPts val="0"/>
                        </a:spcAft>
                        <a:buFont typeface="Wingdings" pitchFamily="2" charset="2"/>
                        <a:buAutoNum type="circleNumWdWhitePlain"/>
                      </a:pPr>
                      <a:r>
                        <a:rPr lang="zh-TW" altLang="en-US" sz="2400" b="1" kern="100" dirty="0" smtClean="0">
                          <a:latin typeface="+mn-ea"/>
                          <a:ea typeface="+mn-ea"/>
                        </a:rPr>
                        <a:t>老師詢問：「還可以用什麼方法猜？」</a:t>
                      </a:r>
                      <a:endParaRPr lang="en-US" altLang="zh-TW" sz="2400" b="1" kern="100" dirty="0" smtClean="0">
                        <a:latin typeface="+mn-ea"/>
                        <a:ea typeface="+mn-ea"/>
                      </a:endParaRPr>
                    </a:p>
                    <a:p>
                      <a:pPr marL="457200" indent="-457200">
                        <a:spcAft>
                          <a:spcPts val="0"/>
                        </a:spcAft>
                        <a:buFont typeface="Wingdings" pitchFamily="2" charset="2"/>
                        <a:buAutoNum type="circleNumWdWhitePlain"/>
                      </a:pPr>
                      <a:r>
                        <a:rPr lang="zh-TW" altLang="en-US" sz="2400" b="1" kern="100" dirty="0" smtClean="0">
                          <a:latin typeface="+mn-ea"/>
                          <a:ea typeface="+mn-ea"/>
                        </a:rPr>
                        <a:t>老師詢問：「你是怎麼猜出來的？」</a:t>
                      </a:r>
                      <a:endParaRPr lang="zh-TW" sz="2400" b="1" kern="100" dirty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00" dirty="0" smtClean="0">
                          <a:latin typeface="+mn-ea"/>
                          <a:ea typeface="+mn-ea"/>
                        </a:rPr>
                        <a:t>學生可以上下文推測出「滂沱」是形容大雨的詞彙。</a:t>
                      </a:r>
                      <a:endParaRPr lang="en-US" altLang="zh-TW" sz="2400" kern="100" dirty="0" smtClean="0"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部首、由文推詞義（</a:t>
            </a:r>
            <a:r>
              <a:rPr lang="zh-TW" altLang="en-US" dirty="0" smtClean="0">
                <a:hlinkClick r:id="rId2" action="ppaction://hlinkfile"/>
              </a:rPr>
              <a:t>滂沱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pic>
        <p:nvPicPr>
          <p:cNvPr id="4" name="Picture 3" descr="C:\Users\Greasy\Pictures\web素材\a-dog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028384" y="260648"/>
            <a:ext cx="707132" cy="12535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5564346" y="4133314"/>
            <a:ext cx="3563888" cy="27089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6298"/>
            <a:ext cx="7498080" cy="1143000"/>
          </a:xfrm>
        </p:spPr>
        <p:txBody>
          <a:bodyPr/>
          <a:lstStyle/>
          <a:p>
            <a:r>
              <a:rPr lang="zh-TW" altLang="en-US" dirty="0" smtClean="0"/>
              <a:t>評量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980728"/>
            <a:ext cx="3784464" cy="56886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TW" altLang="zh-TW" sz="2000" dirty="0" smtClean="0"/>
              <a:t>一、選出正確的意思</a:t>
            </a:r>
          </a:p>
          <a:p>
            <a:pPr lvl="0">
              <a:lnSpc>
                <a:spcPct val="120000"/>
              </a:lnSpc>
            </a:pPr>
            <a:r>
              <a:rPr lang="zh-TW" altLang="zh-TW" sz="2000" dirty="0" smtClean="0">
                <a:latin typeface="+mn-ea"/>
              </a:rPr>
              <a:t>汗流浹背 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①淚流滿面 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②流行感冒 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③滿頭大汗</a:t>
            </a:r>
          </a:p>
          <a:p>
            <a:pPr lvl="0">
              <a:lnSpc>
                <a:spcPct val="120000"/>
              </a:lnSpc>
            </a:pPr>
            <a:r>
              <a:rPr lang="zh-TW" altLang="zh-TW" sz="2000" dirty="0" smtClean="0">
                <a:latin typeface="+mn-ea"/>
              </a:rPr>
              <a:t>心慌意亂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①形容心情很慌張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②形容地點非常荒涼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③形容做事不慌不忙</a:t>
            </a:r>
          </a:p>
          <a:p>
            <a:pPr lvl="0">
              <a:lnSpc>
                <a:spcPct val="120000"/>
              </a:lnSpc>
            </a:pPr>
            <a:r>
              <a:rPr lang="zh-TW" altLang="zh-TW" sz="2000" dirty="0" smtClean="0">
                <a:latin typeface="+mn-ea"/>
              </a:rPr>
              <a:t>興沖沖 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①興趣 ②興奮 ③興盛</a:t>
            </a:r>
          </a:p>
          <a:p>
            <a:pPr>
              <a:lnSpc>
                <a:spcPct val="120000"/>
              </a:lnSpc>
            </a:pPr>
            <a:r>
              <a:rPr lang="zh-TW" altLang="zh-TW" sz="2000" dirty="0" smtClean="0">
                <a:latin typeface="+mn-ea"/>
              </a:rPr>
              <a:t>天籟 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①天空的顏色 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②天氣的狀況 </a:t>
            </a:r>
            <a:r>
              <a:rPr lang="en-US" altLang="zh-TW" sz="2000" dirty="0" smtClean="0">
                <a:latin typeface="+mn-ea"/>
              </a:rPr>
              <a:t/>
            </a:r>
            <a:br>
              <a:rPr lang="en-US" altLang="zh-TW" sz="2000" dirty="0" smtClean="0">
                <a:latin typeface="+mn-ea"/>
              </a:rPr>
            </a:br>
            <a:r>
              <a:rPr lang="zh-TW" altLang="zh-TW" sz="2000" dirty="0" smtClean="0">
                <a:latin typeface="+mn-ea"/>
              </a:rPr>
              <a:t>③大自然的聲音</a:t>
            </a:r>
            <a:endParaRPr lang="zh-TW" altLang="en-US" sz="2000" dirty="0">
              <a:latin typeface="+mn-ea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76056" y="1524000"/>
            <a:ext cx="4067944" cy="5073352"/>
          </a:xfrm>
        </p:spPr>
        <p:txBody>
          <a:bodyPr>
            <a:normAutofit fontScale="70000" lnSpcReduction="20000"/>
          </a:bodyPr>
          <a:lstStyle/>
          <a:p>
            <a:r>
              <a:rPr lang="zh-TW" altLang="zh-TW" dirty="0" smtClean="0"/>
              <a:t>二、選詞填寫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0">
              <a:lnSpc>
                <a:spcPct val="120000"/>
              </a:lnSpc>
            </a:pPr>
            <a:r>
              <a:rPr lang="zh-TW" altLang="zh-TW" dirty="0" smtClean="0"/>
              <a:t>爸爸突然生病住院了，他一時（</a:t>
            </a:r>
            <a:r>
              <a:rPr lang="en-US" altLang="zh-TW" dirty="0" smtClean="0"/>
              <a:t> </a:t>
            </a:r>
            <a:r>
              <a:rPr lang="zh-TW" altLang="en-US" dirty="0" smtClean="0"/>
              <a:t>　　</a:t>
            </a:r>
            <a:r>
              <a:rPr lang="zh-TW" altLang="zh-TW" dirty="0" smtClean="0"/>
              <a:t>），不知該如何是好。</a:t>
            </a:r>
          </a:p>
          <a:p>
            <a:pPr lvl="0">
              <a:lnSpc>
                <a:spcPct val="120000"/>
              </a:lnSpc>
            </a:pPr>
            <a:r>
              <a:rPr lang="zh-TW" altLang="zh-TW" u="sng" dirty="0" smtClean="0"/>
              <a:t>邱小妍</a:t>
            </a:r>
            <a:r>
              <a:rPr lang="zh-TW" altLang="zh-TW" dirty="0" smtClean="0"/>
              <a:t>在家政課學會了蚵仔煎，（  </a:t>
            </a:r>
            <a:r>
              <a:rPr lang="zh-TW" altLang="en-US" dirty="0" smtClean="0"/>
              <a:t>　　</a:t>
            </a:r>
            <a:r>
              <a:rPr lang="en-US" altLang="zh-TW" dirty="0" smtClean="0"/>
              <a:t>  </a:t>
            </a:r>
            <a:r>
              <a:rPr lang="zh-TW" altLang="zh-TW" dirty="0" smtClean="0"/>
              <a:t>）的想要趕快</a:t>
            </a:r>
            <a:r>
              <a:rPr lang="zh-TW" altLang="en-US" dirty="0" smtClean="0"/>
              <a:t>回家</a:t>
            </a:r>
            <a:r>
              <a:rPr lang="zh-TW" altLang="zh-TW" dirty="0" smtClean="0"/>
              <a:t>做給媽媽吃。</a:t>
            </a:r>
          </a:p>
          <a:p>
            <a:pPr lvl="0">
              <a:lnSpc>
                <a:spcPct val="120000"/>
              </a:lnSpc>
            </a:pPr>
            <a:r>
              <a:rPr lang="zh-TW" altLang="zh-TW" u="sng" dirty="0" smtClean="0"/>
              <a:t>郭小星</a:t>
            </a:r>
            <a:r>
              <a:rPr lang="zh-TW" altLang="zh-TW" dirty="0" smtClean="0"/>
              <a:t>（</a:t>
            </a:r>
            <a:r>
              <a:rPr lang="zh-TW" altLang="en-US" dirty="0" smtClean="0"/>
              <a:t>　　　　</a:t>
            </a:r>
            <a:r>
              <a:rPr lang="zh-TW" altLang="zh-TW" dirty="0" smtClean="0"/>
              <a:t>），只花了一個月就學會所有毛線的織法。</a:t>
            </a:r>
          </a:p>
          <a:p>
            <a:pPr lvl="0">
              <a:lnSpc>
                <a:spcPct val="120000"/>
              </a:lnSpc>
            </a:pPr>
            <a:r>
              <a:rPr lang="zh-TW" altLang="zh-TW" dirty="0" smtClean="0"/>
              <a:t>參加完大隊接力比賽，每個同學都（</a:t>
            </a:r>
            <a:r>
              <a:rPr lang="en-US" altLang="zh-TW" dirty="0" smtClean="0"/>
              <a:t>  </a:t>
            </a:r>
            <a:r>
              <a:rPr lang="zh-TW" altLang="en-US" dirty="0" smtClean="0"/>
              <a:t>　　</a:t>
            </a:r>
            <a:r>
              <a:rPr lang="en-US" altLang="zh-TW" dirty="0" smtClean="0"/>
              <a:t>  </a:t>
            </a:r>
            <a:r>
              <a:rPr lang="zh-TW" altLang="zh-TW" dirty="0" smtClean="0"/>
              <a:t>）。</a:t>
            </a:r>
          </a:p>
          <a:p>
            <a:pPr>
              <a:buNone/>
            </a:pP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5508104" y="2060848"/>
          <a:ext cx="3456384" cy="1080120"/>
        </p:xfrm>
        <a:graphic>
          <a:graphicData uri="http://schemas.openxmlformats.org/drawingml/2006/table">
            <a:tbl>
              <a:tblPr/>
              <a:tblGrid>
                <a:gridCol w="3456384"/>
              </a:tblGrid>
              <a:tr h="108012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zh-TW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聰明絕頂</a:t>
                      </a:r>
                      <a:r>
                        <a:rPr lang="zh-TW" altLang="en-US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、</a:t>
                      </a:r>
                      <a:r>
                        <a:rPr lang="zh-TW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一</a:t>
                      </a:r>
                      <a:r>
                        <a:rPr lang="zh-TW" sz="2000" kern="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展</a:t>
                      </a:r>
                      <a:r>
                        <a:rPr lang="zh-TW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身手</a:t>
                      </a:r>
                      <a:r>
                        <a:rPr lang="zh-TW" altLang="en-US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、</a:t>
                      </a:r>
                      <a:endParaRPr lang="en-US" altLang="zh-TW" sz="2000" kern="1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zh-TW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興沖沖</a:t>
                      </a:r>
                      <a:r>
                        <a:rPr lang="zh-TW" altLang="en-US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、</a:t>
                      </a:r>
                      <a:r>
                        <a:rPr lang="zh-TW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汗流浹背</a:t>
                      </a:r>
                      <a:r>
                        <a:rPr lang="zh-TW" altLang="en-US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、</a:t>
                      </a:r>
                      <a:r>
                        <a:rPr lang="zh-TW" sz="2000" kern="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/>
                        </a:rPr>
                        <a:t>心慌意亂</a:t>
                      </a:r>
                      <a:endParaRPr lang="zh-TW" sz="2000" kern="1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C:\Users\Greasy\Pictures\web素材\a-dog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517232"/>
            <a:ext cx="662819" cy="117499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5564346" y="4133314"/>
            <a:ext cx="3563888" cy="27089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0"/>
            <a:ext cx="7890080" cy="1143000"/>
          </a:xfrm>
        </p:spPr>
        <p:txBody>
          <a:bodyPr/>
          <a:lstStyle/>
          <a:p>
            <a:r>
              <a:rPr lang="zh-TW" altLang="en-US" dirty="0" smtClean="0"/>
              <a:t>詞彙規則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1043608" y="2492896"/>
          <a:ext cx="7848871" cy="1843432"/>
        </p:xfrm>
        <a:graphic>
          <a:graphicData uri="http://schemas.openxmlformats.org/drawingml/2006/table">
            <a:tbl>
              <a:tblPr/>
              <a:tblGrid>
                <a:gridCol w="429379"/>
                <a:gridCol w="429379"/>
                <a:gridCol w="429379"/>
                <a:gridCol w="429379"/>
                <a:gridCol w="429379"/>
                <a:gridCol w="5701976"/>
              </a:tblGrid>
              <a:tr h="2741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新細明體"/>
                          <a:ea typeface="新細明體"/>
                          <a:cs typeface="新細明體"/>
                        </a:rPr>
                        <a:t>1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新細明體"/>
                          <a:ea typeface="新細明體"/>
                          <a:cs typeface="新細明體"/>
                        </a:rPr>
                        <a:t>2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新細明體"/>
                          <a:ea typeface="新細明體"/>
                          <a:cs typeface="新細明體"/>
                        </a:rPr>
                        <a:t>3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新細明體"/>
                          <a:ea typeface="新細明體"/>
                          <a:cs typeface="新細明體"/>
                        </a:rPr>
                        <a:t>4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kern="100">
                        <a:latin typeface="新細明體"/>
                        <a:ea typeface="新細明體"/>
                        <a:cs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新細明體"/>
                          <a:cs typeface="新細明體"/>
                        </a:rPr>
                        <a:t>規則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latin typeface="Times New Roman"/>
                          <a:ea typeface="新細明體"/>
                          <a:cs typeface="新細明體"/>
                        </a:rPr>
                        <a:t>蟲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latin typeface="Times New Roman"/>
                          <a:ea typeface="新細明體"/>
                          <a:cs typeface="新細明體"/>
                        </a:rPr>
                        <a:t>鳴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latin typeface="Times New Roman"/>
                          <a:ea typeface="新細明體"/>
                          <a:cs typeface="新細明體"/>
                        </a:rPr>
                        <a:t>鳥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latin typeface="Times New Roman"/>
                          <a:ea typeface="新細明體"/>
                          <a:cs typeface="新細明體"/>
                        </a:rPr>
                        <a:t>叫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新細明體"/>
                          <a:cs typeface="新細明體"/>
                        </a:rPr>
                        <a:t>→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第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個字「蟲」、「鳥」都是</a:t>
                      </a:r>
                      <a:r>
                        <a:rPr kumimoji="0" lang="zh-TW" altLang="zh-TW" sz="2000" b="1" i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動物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</a:p>
                    <a:p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第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個字「鳴」、「叫」都是</a:t>
                      </a:r>
                      <a:r>
                        <a:rPr kumimoji="0" lang="zh-TW" altLang="zh-TW" sz="2000" b="1" i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發出聲音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5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kern="100" dirty="0">
                        <a:latin typeface="新細明體"/>
                        <a:ea typeface="新細明體"/>
                        <a:cs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322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latin typeface="Times New Roman"/>
                          <a:ea typeface="新細明體"/>
                          <a:cs typeface="新細明體"/>
                        </a:rPr>
                        <a:t>風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latin typeface="Times New Roman"/>
                          <a:ea typeface="新細明體"/>
                          <a:cs typeface="新細明體"/>
                        </a:rPr>
                        <a:t>吹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latin typeface="Times New Roman"/>
                          <a:ea typeface="新細明體"/>
                          <a:cs typeface="新細明體"/>
                        </a:rPr>
                        <a:t>草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latin typeface="Times New Roman"/>
                          <a:ea typeface="新細明體"/>
                          <a:cs typeface="新細明體"/>
                        </a:rPr>
                        <a:t>動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>
                          <a:latin typeface="Times New Roman"/>
                          <a:ea typeface="新細明體"/>
                          <a:cs typeface="新細明體"/>
                        </a:rPr>
                        <a:t>→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第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個字「風」、「草」都是</a:t>
                      </a:r>
                      <a:r>
                        <a:rPr kumimoji="0" lang="zh-TW" altLang="zh-TW" sz="2000" b="1" i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大自然中的產物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</a:p>
                    <a:p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第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個字「吹」、「動」都有</a:t>
                      </a:r>
                      <a:r>
                        <a:rPr kumimoji="0" lang="zh-TW" altLang="zh-TW" sz="2000" b="1" i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動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的意思。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5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kern="100" dirty="0">
                        <a:latin typeface="新細明體"/>
                        <a:ea typeface="新細明體"/>
                        <a:cs typeface="新細明體"/>
                      </a:endParaRPr>
                    </a:p>
                  </a:txBody>
                  <a:tcPr marL="83240" marR="83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899592" y="1262494"/>
            <a:ext cx="79928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教師透過學習單呈現教學詞彙，協助學生整理出中文四字詞彙的常見規則，並讓學生練習。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新細明體" pitchFamily="18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043608" y="5229200"/>
          <a:ext cx="7848873" cy="914400"/>
        </p:xfrm>
        <a:graphic>
          <a:graphicData uri="http://schemas.openxmlformats.org/drawingml/2006/table">
            <a:tbl>
              <a:tblPr/>
              <a:tblGrid>
                <a:gridCol w="410163"/>
                <a:gridCol w="410163"/>
                <a:gridCol w="410163"/>
                <a:gridCol w="497703"/>
                <a:gridCol w="360040"/>
                <a:gridCol w="5760641"/>
              </a:tblGrid>
              <a:tr h="2882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latin typeface="Times New Roman"/>
                          <a:ea typeface="新細明體"/>
                          <a:cs typeface="新細明體"/>
                        </a:rPr>
                        <a:t>心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latin typeface="Times New Roman"/>
                          <a:ea typeface="新細明體"/>
                          <a:cs typeface="新細明體"/>
                        </a:rPr>
                        <a:t>慌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latin typeface="Times New Roman"/>
                          <a:ea typeface="新細明體"/>
                          <a:cs typeface="新細明體"/>
                        </a:rPr>
                        <a:t>意</a:t>
                      </a:r>
                      <a:endParaRPr lang="zh-TW" sz="20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latin typeface="Times New Roman"/>
                          <a:ea typeface="新細明體"/>
                          <a:cs typeface="新細明體"/>
                        </a:rPr>
                        <a:t>亂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latin typeface="Times New Roman"/>
                          <a:ea typeface="新細明體"/>
                          <a:cs typeface="新細明體"/>
                        </a:rPr>
                        <a:t>→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第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個字「心」、「意」都是</a:t>
                      </a:r>
                      <a:r>
                        <a:rPr kumimoji="0" lang="zh-TW" altLang="zh-TW" sz="2000" b="1" i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心情、情緒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</a:p>
                    <a:p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第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個字「慌」、「亂」，慌張、忙亂都是形容</a:t>
                      </a:r>
                      <a:r>
                        <a:rPr kumimoji="0" lang="zh-TW" altLang="zh-TW" sz="2000" b="1" i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心情不平靜</a:t>
                      </a:r>
                      <a:r>
                        <a:rPr kumimoji="0" lang="zh-TW" altLang="zh-TW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的意思。</a:t>
                      </a:r>
                      <a:endParaRPr lang="zh-TW" sz="20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詞彙規則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3517" t="23250" r="23907" b="9813"/>
          <a:stretch>
            <a:fillRect/>
          </a:stretch>
        </p:blipFill>
        <p:spPr bwMode="auto">
          <a:xfrm>
            <a:off x="1151620" y="1273004"/>
            <a:ext cx="6840760" cy="4896544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2" descr="C:\Users\Greasy\Pictures\web素材\a-dog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517232"/>
            <a:ext cx="662819" cy="117499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ctrTitle"/>
          </p:nvPr>
        </p:nvSpPr>
        <p:spPr>
          <a:xfrm>
            <a:off x="685800" y="1058337"/>
            <a:ext cx="7772400" cy="1470025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0D0D0D"/>
                </a:solidFill>
              </a:rPr>
              <a:t>閱讀理解策略</a:t>
            </a:r>
            <a:endParaRPr lang="zh-TW" altLang="en-US" b="1" dirty="0">
              <a:solidFill>
                <a:srgbClr val="0D0D0D"/>
              </a:solidFill>
            </a:endParaRPr>
          </a:p>
        </p:txBody>
      </p:sp>
      <p:sp>
        <p:nvSpPr>
          <p:cNvPr id="8" name="文字版面配置區 7"/>
          <p:cNvSpPr>
            <a:spLocks noGrp="1"/>
          </p:cNvSpPr>
          <p:nvPr>
            <p:ph type="subTitle" idx="1"/>
          </p:nvPr>
        </p:nvSpPr>
        <p:spPr>
          <a:xfrm>
            <a:off x="1403648" y="2997408"/>
            <a:ext cx="6400800" cy="1752600"/>
          </a:xfrm>
        </p:spPr>
        <p:txBody>
          <a:bodyPr/>
          <a:lstStyle/>
          <a:p>
            <a:r>
              <a:rPr lang="zh-TW" altLang="en-US" sz="4800" b="1" dirty="0" smtClean="0">
                <a:solidFill>
                  <a:srgbClr val="0D0D0D"/>
                </a:solidFill>
              </a:rPr>
              <a:t>有層次的提問</a:t>
            </a:r>
            <a:endParaRPr lang="zh-TW" altLang="en-US" sz="4800" b="1" dirty="0">
              <a:solidFill>
                <a:srgbClr val="0D0D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設計緣由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教學對象：高年級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學生具備朗讀能力。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朗讀完畢後</a:t>
            </a:r>
            <a:r>
              <a:rPr lang="zh-TW" altLang="en-US" dirty="0"/>
              <a:t>可了解文章</a:t>
            </a:r>
            <a:r>
              <a:rPr lang="zh-TW" altLang="en-US" dirty="0" smtClean="0"/>
              <a:t>大意。</a:t>
            </a:r>
            <a:endParaRPr lang="en-US" altLang="zh-TW" dirty="0" smtClean="0"/>
          </a:p>
          <a:p>
            <a:pPr lvl="1"/>
            <a:r>
              <a:rPr lang="zh-TW" altLang="zh-TW" dirty="0" smtClean="0"/>
              <a:t>學生能夠回答老師所提問的簡單事實問題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zh-TW" altLang="en-US" dirty="0" smtClean="0"/>
              <a:t>有層次的提問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3052" y="4581128"/>
            <a:ext cx="6017140" cy="2205416"/>
          </a:xfrm>
        </p:spPr>
        <p:txBody>
          <a:bodyPr/>
          <a:lstStyle/>
          <a:p>
            <a:pPr marL="0">
              <a:buNone/>
            </a:pPr>
            <a:r>
              <a:rPr lang="zh-TW" altLang="en-US" sz="2800" dirty="0" smtClean="0"/>
              <a:t>◎功能：培養閱讀者能針對文章內容提出適當的問題，在獨立閱讀時，透過自答的過程確認自己是否已經了解文章的意義，並達到統整文章概念及思考高層次問題的目的。</a:t>
            </a:r>
            <a:endParaRPr lang="zh-TW" altLang="en-US" sz="2800" dirty="0"/>
          </a:p>
        </p:txBody>
      </p:sp>
      <p:graphicFrame>
        <p:nvGraphicFramePr>
          <p:cNvPr id="4" name="資料庫圖表 3"/>
          <p:cNvGraphicFramePr/>
          <p:nvPr/>
        </p:nvGraphicFramePr>
        <p:xfrm>
          <a:off x="0" y="998616"/>
          <a:ext cx="9144000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教學目標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有層次的提問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學生能夠回答不同層次的問題，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並分辨問題的層次。</a:t>
            </a:r>
            <a:endParaRPr lang="en-US" altLang="zh-TW" dirty="0" smtClean="0"/>
          </a:p>
          <a:p>
            <a:pPr lvl="1">
              <a:buNone/>
            </a:pPr>
            <a:endParaRPr lang="en-US" altLang="zh-TW" dirty="0" smtClean="0"/>
          </a:p>
          <a:p>
            <a:pPr lvl="1"/>
            <a:r>
              <a:rPr lang="zh-TW" altLang="en-US" dirty="0" smtClean="0"/>
              <a:t>學生能夠學會檢核與擬問問題。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zh-TW" altLang="en-US" dirty="0" smtClean="0"/>
              <a:t>學習成分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467544" y="1844824"/>
          <a:ext cx="8367918" cy="2391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6374"/>
                <a:gridCol w="1728000"/>
                <a:gridCol w="988924"/>
                <a:gridCol w="988924"/>
                <a:gridCol w="988924"/>
                <a:gridCol w="988924"/>
                <a:gridCol w="988924"/>
                <a:gridCol w="988924"/>
              </a:tblGrid>
              <a:tr h="586638">
                <a:tc grid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/>
                        <a:t>閱讀理解策略成分</a:t>
                      </a:r>
                    </a:p>
                  </a:txBody>
                  <a:tcPr marL="89709" marR="89709" anchor="ctr">
                    <a:solidFill>
                      <a:srgbClr val="0D0D0D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4000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</a:tr>
              <a:tr h="90251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項目策略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教學要點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一年級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二年級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三年級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四年級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五年級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/>
                        <a:t>六年級</a:t>
                      </a:r>
                      <a:endParaRPr lang="zh-TW" altLang="en-US" sz="2000" b="1" dirty="0"/>
                    </a:p>
                  </a:txBody>
                  <a:tcPr marL="89709" marR="89709" anchor="ctr"/>
                </a:tc>
              </a:tr>
              <a:tr h="90251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自我提問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+mn-ea"/>
                          <a:ea typeface="+mn-ea"/>
                        </a:rPr>
                        <a:t>有層次的提問</a:t>
                      </a:r>
                      <a:endParaRPr lang="zh-TW" altLang="en-US" sz="2000" dirty="0">
                        <a:latin typeface="+mn-ea"/>
                        <a:ea typeface="+mn-ea"/>
                      </a:endParaRPr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 smtClean="0"/>
                        <a:t>◐</a:t>
                      </a:r>
                      <a:endParaRPr lang="zh-TW" altLang="en-US" sz="4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●</a:t>
                      </a:r>
                      <a:endParaRPr lang="zh-TW" altLang="en-US" sz="2000" dirty="0"/>
                    </a:p>
                  </a:txBody>
                  <a:tcPr marL="89709" marR="89709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64263"/>
            <a:ext cx="7772400" cy="1143000"/>
          </a:xfrm>
        </p:spPr>
        <p:txBody>
          <a:bodyPr/>
          <a:lstStyle/>
          <a:p>
            <a:r>
              <a:rPr lang="zh-TW" altLang="en-US" b="1" dirty="0" smtClean="0"/>
              <a:t>有層次的提問 </a:t>
            </a:r>
            <a:r>
              <a:rPr lang="zh-TW" altLang="en-US" sz="4000" dirty="0" smtClean="0"/>
              <a:t>教學前的準備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</p:nvPr>
        </p:nvGraphicFramePr>
        <p:xfrm>
          <a:off x="0" y="1200996"/>
          <a:ext cx="9144000" cy="500826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48000"/>
                <a:gridCol w="3048000"/>
                <a:gridCol w="3048000"/>
              </a:tblGrid>
              <a:tr h="443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事實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推論</a:t>
                      </a:r>
                      <a:endParaRPr lang="zh-TW" altLang="en-US" sz="24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評論</a:t>
                      </a:r>
                      <a:endParaRPr lang="zh-TW" altLang="en-US" sz="24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284860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zh-TW" altLang="zh-TW" sz="2400" dirty="0" smtClean="0"/>
                        <a:t>我有利用</a:t>
                      </a:r>
                      <a:r>
                        <a:rPr lang="en-US" altLang="zh-TW" sz="2400" dirty="0" smtClean="0"/>
                        <a:t>6W</a:t>
                      </a:r>
                      <a:r>
                        <a:rPr lang="zh-TW" altLang="zh-TW" sz="2400" dirty="0" smtClean="0"/>
                        <a:t>問問題。</a:t>
                      </a:r>
                      <a:endParaRPr lang="en-US" altLang="zh-TW" sz="2400" dirty="0" smtClean="0"/>
                    </a:p>
                    <a:p>
                      <a:pPr marL="936000" indent="-457200">
                        <a:buFont typeface="Wingdings" pitchFamily="2" charset="2"/>
                        <a:buAutoNum type="circleNumWdWhitePlain"/>
                      </a:pPr>
                      <a:r>
                        <a:rPr lang="zh-TW" altLang="zh-TW" sz="2400" dirty="0" smtClean="0"/>
                        <a:t>人物、時間、地點</a:t>
                      </a:r>
                    </a:p>
                    <a:p>
                      <a:pPr marL="936000" indent="-457200">
                        <a:buFont typeface="Wingdings" pitchFamily="2" charset="2"/>
                        <a:buAutoNum type="circleNumWdWhitePlain"/>
                      </a:pPr>
                      <a:r>
                        <a:rPr lang="zh-TW" altLang="zh-TW" sz="2400" dirty="0" smtClean="0"/>
                        <a:t>事件、為什麼、怎麼做</a:t>
                      </a:r>
                    </a:p>
                    <a:p>
                      <a:pPr marL="457200" indent="-457200">
                        <a:buFont typeface="+mj-lt"/>
                        <a:buAutoNum type="arabicPeriod" startAt="2"/>
                      </a:pPr>
                      <a:r>
                        <a:rPr lang="zh-TW" altLang="zh-TW" sz="2400" dirty="0" smtClean="0"/>
                        <a:t>答案可以在文章裡找到。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zh-TW" altLang="zh-TW" sz="2400" dirty="0" smtClean="0"/>
                        <a:t>我有利用「我已經知道的事實」問問題。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zh-TW" altLang="zh-TW" sz="2400" dirty="0" smtClean="0"/>
                        <a:t>答案要經過思考、推理才能找到。</a:t>
                      </a:r>
                    </a:p>
                    <a:p>
                      <a:endParaRPr lang="zh-TW" altLang="en-US" sz="2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zh-TW" sz="2400" dirty="0" smtClean="0"/>
                        <a:t>我有利用關鍵詞問問題。（你覺得、你認為、如果是你、對你而言</a:t>
                      </a:r>
                      <a:r>
                        <a:rPr lang="en-US" altLang="zh-TW" sz="2400" dirty="0" smtClean="0"/>
                        <a:t>…</a:t>
                      </a:r>
                      <a:r>
                        <a:rPr lang="zh-TW" altLang="zh-TW" sz="2400" dirty="0" smtClean="0"/>
                        <a:t>）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zh-TW" sz="2400" dirty="0" smtClean="0"/>
                        <a:t>答案要以自己的知識、心得、想法或評論回答。</a:t>
                      </a:r>
                    </a:p>
                    <a:p>
                      <a:endParaRPr lang="zh-TW" altLang="en-US" sz="2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67783">
                <a:tc gridSpan="3"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ü"/>
                      </a:pPr>
                      <a:r>
                        <a:rPr lang="zh-TW" altLang="zh-TW" sz="2400" dirty="0" smtClean="0"/>
                        <a:t>我的問題包含問號。</a:t>
                      </a:r>
                    </a:p>
                    <a:p>
                      <a:pPr lvl="0">
                        <a:buFont typeface="Wingdings" pitchFamily="2" charset="2"/>
                        <a:buChar char="ü"/>
                      </a:pPr>
                      <a:r>
                        <a:rPr lang="zh-TW" altLang="zh-TW" sz="2400" dirty="0" smtClean="0"/>
                        <a:t>我有換句話問。</a:t>
                      </a:r>
                      <a:endParaRPr lang="zh-TW" altLang="en-US" sz="2400" dirty="0" smtClean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0" name="群組 9"/>
          <p:cNvGrpSpPr/>
          <p:nvPr/>
        </p:nvGrpSpPr>
        <p:grpSpPr>
          <a:xfrm>
            <a:off x="3635896" y="3828678"/>
            <a:ext cx="3029322" cy="3029322"/>
            <a:chOff x="3635896" y="3828678"/>
            <a:chExt cx="3029322" cy="3029322"/>
          </a:xfrm>
        </p:grpSpPr>
        <p:pic>
          <p:nvPicPr>
            <p:cNvPr id="1027" name="Picture 3" descr="C:\Users\Greasy\Pictures\web素材\m1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35896" y="3828678"/>
              <a:ext cx="3029322" cy="3029322"/>
            </a:xfrm>
            <a:prstGeom prst="rect">
              <a:avLst/>
            </a:prstGeom>
            <a:noFill/>
          </p:spPr>
        </p:pic>
        <p:sp>
          <p:nvSpPr>
            <p:cNvPr id="7" name="矩形 6"/>
            <p:cNvSpPr/>
            <p:nvPr/>
          </p:nvSpPr>
          <p:spPr bwMode="auto">
            <a:xfrm>
              <a:off x="3811444" y="4365104"/>
              <a:ext cx="1872208" cy="1908000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457200" marR="0" indent="-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AutoNum type="circleNumWdWhitePlain"/>
                <a:tabLst/>
              </a:pPr>
              <a:r>
                <a:rPr kumimoji="0" lang="zh-TW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  <a:t>了解學生</a:t>
              </a:r>
              <a:r>
                <a:rPr kumimoji="0" lang="en-US" altLang="zh-TW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  <a:t/>
              </a:r>
              <a:br>
                <a:rPr kumimoji="0" lang="en-US" altLang="zh-TW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</a:br>
              <a:r>
                <a:rPr kumimoji="0" lang="zh-TW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  <a:t>起點行為</a:t>
              </a:r>
              <a:endParaRPr kumimoji="0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  <a:p>
              <a:pPr marL="457200" marR="0" indent="-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AutoNum type="circleNumWdWhitePlain"/>
                <a:tabLst/>
              </a:pPr>
              <a:r>
                <a:rPr kumimoji="0" lang="zh-TW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  <a:t>建立規則</a:t>
              </a:r>
              <a:r>
                <a:rPr kumimoji="0" lang="en-US" altLang="zh-TW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  <a:t/>
              </a:r>
              <a:br>
                <a:rPr kumimoji="0" lang="en-US" altLang="zh-TW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</a:br>
              <a:r>
                <a:rPr kumimoji="0" lang="zh-TW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rPr>
                <a:t>明示規則</a:t>
              </a:r>
              <a:endParaRPr kumimoji="0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  <a:p>
              <a:pPr marL="457200" marR="0" indent="-4572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AutoNum type="circleNumWdWhitePlain"/>
                <a:tabLst/>
              </a:pPr>
              <a:r>
                <a:rPr lang="zh-TW" altLang="en-US" sz="2400" dirty="0" smtClean="0">
                  <a:latin typeface="+mn-ea"/>
                </a:rPr>
                <a:t>事先擬題</a:t>
              </a:r>
              <a:endParaRPr kumimoji="0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5564346" y="4133314"/>
            <a:ext cx="3563888" cy="27089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有層次的提問 </a:t>
            </a:r>
            <a:r>
              <a:rPr lang="zh-TW" altLang="en-US" sz="4000" dirty="0" smtClean="0"/>
              <a:t>教學流程</a:t>
            </a:r>
            <a:endParaRPr lang="zh-TW" altLang="en-US" sz="4000" dirty="0"/>
          </a:p>
        </p:txBody>
      </p:sp>
      <p:sp>
        <p:nvSpPr>
          <p:cNvPr id="5" name="圓角化對角線角落矩形 4"/>
          <p:cNvSpPr/>
          <p:nvPr/>
        </p:nvSpPr>
        <p:spPr bwMode="auto">
          <a:xfrm>
            <a:off x="1115616" y="1916832"/>
            <a:ext cx="3672408" cy="3168352"/>
          </a:xfrm>
          <a:prstGeom prst="round2Diag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圓角化對角線角落矩形 5"/>
          <p:cNvSpPr/>
          <p:nvPr/>
        </p:nvSpPr>
        <p:spPr bwMode="auto">
          <a:xfrm>
            <a:off x="4932040" y="1700808"/>
            <a:ext cx="3672408" cy="3240360"/>
          </a:xfrm>
          <a:prstGeom prst="round2Diag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圓角矩形 6"/>
          <p:cNvSpPr/>
          <p:nvPr/>
        </p:nvSpPr>
        <p:spPr bwMode="auto">
          <a:xfrm>
            <a:off x="1001010" y="4941168"/>
            <a:ext cx="6408712" cy="1584176"/>
          </a:xfrm>
          <a:prstGeom prst="roundRect">
            <a:avLst/>
          </a:prstGeom>
          <a:ln w="5715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8" name="內容版面配置區 5"/>
          <p:cNvGraphicFramePr>
            <a:graphicFrameLocks/>
          </p:cNvGraphicFramePr>
          <p:nvPr/>
        </p:nvGraphicFramePr>
        <p:xfrm>
          <a:off x="467544" y="1340768"/>
          <a:ext cx="8280000" cy="52565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268"/>
                <a:gridCol w="3883866"/>
                <a:gridCol w="3883866"/>
              </a:tblGrid>
              <a:tr h="499042">
                <a:tc>
                  <a:txBody>
                    <a:bodyPr/>
                    <a:lstStyle/>
                    <a:p>
                      <a:pPr algn="ctr"/>
                      <a:endParaRPr lang="zh-TW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/>
                        <a:t>L11</a:t>
                      </a:r>
                      <a:r>
                        <a:rPr lang="zh-TW" altLang="en-US" sz="2400" b="1" dirty="0" smtClean="0"/>
                        <a:t>聆聽天籟</a:t>
                      </a:r>
                      <a:endParaRPr lang="zh-TW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 smtClean="0"/>
                        <a:t>L13</a:t>
                      </a:r>
                      <a:r>
                        <a:rPr lang="zh-TW" altLang="en-US" sz="2400" b="1" dirty="0" smtClean="0"/>
                        <a:t>愛心傘</a:t>
                      </a:r>
                    </a:p>
                  </a:txBody>
                  <a:tcPr anchor="ctr"/>
                </a:tc>
              </a:tr>
              <a:tr h="47575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/>
                        <a:t>階段</a:t>
                      </a:r>
                      <a:endParaRPr lang="en-US" altLang="zh-TW" sz="24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/>
                        <a:t>流程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1" indent="0">
                        <a:buFont typeface="+mj-ea"/>
                        <a:buNone/>
                        <a:defRPr/>
                      </a:pPr>
                      <a:r>
                        <a:rPr lang="zh-TW" altLang="en-US" sz="2000" dirty="0" smtClean="0"/>
                        <a:t>一、教學、練習</a:t>
                      </a:r>
                      <a:endParaRPr lang="en-US" altLang="zh-TW" sz="2000" dirty="0" smtClean="0"/>
                    </a:p>
                    <a:p>
                      <a:pPr marL="648000" lvl="1" indent="-288000">
                        <a:buFont typeface="+mj-lt"/>
                        <a:buAutoNum type="arabicPeriod"/>
                        <a:defRPr/>
                      </a:pPr>
                      <a:r>
                        <a:rPr lang="zh-TW" altLang="en-US" sz="2000" dirty="0" smtClean="0"/>
                        <a:t>事實問題（第</a:t>
                      </a:r>
                      <a:r>
                        <a:rPr lang="en-US" altLang="zh-TW" sz="2000" dirty="0" smtClean="0"/>
                        <a:t>5</a:t>
                      </a:r>
                      <a:r>
                        <a:rPr lang="zh-TW" altLang="en-US" sz="2000" dirty="0" smtClean="0"/>
                        <a:t>節）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推論問題（第</a:t>
                      </a:r>
                      <a:r>
                        <a:rPr lang="en-US" altLang="zh-TW" sz="2000" dirty="0" smtClean="0"/>
                        <a:t>6</a:t>
                      </a:r>
                      <a:r>
                        <a:rPr lang="zh-TW" altLang="en-US" sz="2000" dirty="0" smtClean="0"/>
                        <a:t>節）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評論問題（第</a:t>
                      </a:r>
                      <a:r>
                        <a:rPr lang="en-US" altLang="zh-TW" sz="2000" dirty="0" smtClean="0"/>
                        <a:t>7</a:t>
                      </a:r>
                      <a:r>
                        <a:rPr lang="zh-TW" altLang="en-US" sz="2000" dirty="0" smtClean="0"/>
                        <a:t>節）</a:t>
                      </a:r>
                      <a:endParaRPr lang="en-US" altLang="zh-TW" sz="2000" dirty="0" smtClean="0"/>
                    </a:p>
                    <a:p>
                      <a:pPr marL="648000" lvl="1" indent="-288000">
                        <a:buFont typeface="+mj-lt"/>
                        <a:buAutoNum type="arabicPeriod"/>
                        <a:defRPr/>
                      </a:pPr>
                      <a:r>
                        <a:rPr lang="zh-TW" altLang="en-US" sz="2000" dirty="0" smtClean="0">
                          <a:hlinkClick r:id="rId3" action="ppaction://hlinksldjump"/>
                        </a:rPr>
                        <a:t>朗讀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→</a:t>
                      </a:r>
                      <a:r>
                        <a:rPr lang="zh-TW" altLang="en-US" sz="2000" dirty="0" smtClean="0">
                          <a:hlinkClick r:id="rId4" action="ppaction://hlinkfile"/>
                        </a:rPr>
                        <a:t>老師提問、示範</a:t>
                      </a:r>
                      <a:r>
                        <a:rPr lang="en-US" altLang="zh-TW" sz="2000" dirty="0" smtClean="0"/>
                        <a:t>(L1)</a:t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→</a:t>
                      </a:r>
                      <a:r>
                        <a:rPr lang="zh-TW" altLang="en-US" sz="2000" dirty="0" smtClean="0">
                          <a:hlinkClick r:id="rId5" action="ppaction://hlinkfile"/>
                        </a:rPr>
                        <a:t>老師說明</a:t>
                      </a:r>
                      <a:r>
                        <a:rPr lang="en-US" altLang="zh-TW" sz="2000" dirty="0" smtClean="0"/>
                        <a:t>(L1)</a:t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→學生練習（</a:t>
                      </a:r>
                      <a:r>
                        <a:rPr lang="zh-TW" altLang="en-US" sz="2000" dirty="0" smtClean="0">
                          <a:hlinkClick r:id="rId6" action="ppaction://hlinksldjump"/>
                        </a:rPr>
                        <a:t>區辨</a:t>
                      </a:r>
                      <a:r>
                        <a:rPr lang="zh-TW" altLang="en-US" sz="2000" dirty="0" smtClean="0"/>
                        <a:t>、</a:t>
                      </a:r>
                      <a:r>
                        <a:rPr lang="zh-TW" altLang="en-US" sz="2000" dirty="0" smtClean="0">
                          <a:hlinkClick r:id="rId7" action="ppaction://hlinksldjump"/>
                        </a:rPr>
                        <a:t>擬題</a:t>
                      </a:r>
                      <a:r>
                        <a:rPr lang="zh-TW" altLang="en-US" sz="2000" dirty="0" smtClean="0"/>
                        <a:t>）</a:t>
                      </a:r>
                      <a:r>
                        <a:rPr lang="en-US" altLang="zh-TW" sz="2000" dirty="0" smtClean="0"/>
                        <a:t/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→</a:t>
                      </a:r>
                      <a:r>
                        <a:rPr lang="zh-TW" altLang="en-US" sz="2000" dirty="0" smtClean="0">
                          <a:hlinkClick r:id="rId8" action="ppaction://hlinkfile"/>
                        </a:rPr>
                        <a:t>老師帶領學生檢核</a:t>
                      </a:r>
                      <a:r>
                        <a:rPr lang="en-US" altLang="zh-TW" sz="2000" dirty="0" smtClean="0"/>
                        <a:t>(L3)</a:t>
                      </a:r>
                      <a:br>
                        <a:rPr lang="en-US" altLang="zh-TW" sz="2000" dirty="0" smtClean="0"/>
                      </a:br>
                      <a:r>
                        <a:rPr lang="zh-TW" altLang="en-US" sz="2000" dirty="0" smtClean="0"/>
                        <a:t>→老師引導學生說明、總結</a:t>
                      </a:r>
                      <a:endParaRPr lang="en-US" altLang="zh-TW" sz="2000" dirty="0" smtClean="0"/>
                    </a:p>
                    <a:p>
                      <a:pPr marL="0" lvl="1">
                        <a:buFont typeface="Arial" pitchFamily="34" charset="0"/>
                        <a:buNone/>
                        <a:defRPr/>
                      </a:pPr>
                      <a:r>
                        <a:rPr lang="zh-TW" altLang="en-US" sz="2000" dirty="0" smtClean="0"/>
                        <a:t>二、練習（第</a:t>
                      </a:r>
                      <a:r>
                        <a:rPr lang="en-US" altLang="zh-TW" sz="2000" dirty="0" smtClean="0"/>
                        <a:t>8</a:t>
                      </a:r>
                      <a:r>
                        <a:rPr lang="zh-TW" altLang="en-US" sz="2000" dirty="0" smtClean="0"/>
                        <a:t>節）</a:t>
                      </a:r>
                      <a:endParaRPr lang="en-US" altLang="zh-TW" sz="2000" dirty="0" smtClean="0"/>
                    </a:p>
                    <a:p>
                      <a:pPr marL="648000" lvl="1" indent="-288000">
                        <a:buFont typeface="Arial" pitchFamily="34" charset="0"/>
                        <a:buAutoNum type="arabicPeriod"/>
                        <a:defRPr/>
                      </a:pPr>
                      <a:r>
                        <a:rPr lang="zh-TW" altLang="en-US" sz="2000" dirty="0" smtClean="0"/>
                        <a:t>賓果遊戲</a:t>
                      </a:r>
                      <a:endParaRPr lang="en-US" altLang="zh-TW" sz="2000" dirty="0" smtClean="0"/>
                    </a:p>
                    <a:p>
                      <a:pPr marL="1080000" lvl="1" indent="-457200">
                        <a:buFont typeface="Arial" pitchFamily="34" charset="0"/>
                        <a:buAutoNum type="arabicParenBoth"/>
                        <a:defRPr/>
                      </a:pPr>
                      <a:r>
                        <a:rPr lang="zh-TW" altLang="en-US" sz="2000" dirty="0" smtClean="0">
                          <a:hlinkClick r:id="rId9" action="ppaction://hlinksldjump"/>
                        </a:rPr>
                        <a:t>準備</a:t>
                      </a:r>
                      <a:r>
                        <a:rPr lang="en-US" altLang="zh-TW" sz="2000" dirty="0" smtClean="0"/>
                        <a:t>1</a:t>
                      </a:r>
                      <a:r>
                        <a:rPr lang="zh-TW" altLang="en-US" sz="2000" dirty="0" smtClean="0"/>
                        <a:t>、</a:t>
                      </a:r>
                      <a:r>
                        <a:rPr lang="zh-TW" altLang="en-US" sz="2000" dirty="0" smtClean="0">
                          <a:hlinkClick r:id="rId10" action="ppaction://hlinkfile"/>
                        </a:rPr>
                        <a:t>準備</a:t>
                      </a:r>
                      <a:r>
                        <a:rPr lang="en-US" altLang="zh-TW" sz="2000" dirty="0" smtClean="0"/>
                        <a:t>2</a:t>
                      </a:r>
                    </a:p>
                    <a:p>
                      <a:pPr marL="1080000" lvl="1" indent="-457200">
                        <a:buFont typeface="Arial" pitchFamily="34" charset="0"/>
                        <a:buAutoNum type="arabicParenBoth"/>
                        <a:defRPr/>
                      </a:pPr>
                      <a:r>
                        <a:rPr lang="zh-TW" altLang="en-US" sz="2000" dirty="0" smtClean="0"/>
                        <a:t>回答與檢核（</a:t>
                      </a:r>
                      <a:r>
                        <a:rPr lang="en-US" altLang="zh-TW" sz="2000" dirty="0" smtClean="0">
                          <a:hlinkClick r:id="rId11" action="ppaction://hlinksldjump"/>
                        </a:rPr>
                        <a:t>0</a:t>
                      </a:r>
                      <a:r>
                        <a:rPr lang="zh-TW" altLang="en-US" sz="2000" dirty="0" smtClean="0"/>
                        <a:t>、</a:t>
                      </a:r>
                      <a:r>
                        <a:rPr lang="en-US" altLang="zh-TW" sz="2000" dirty="0" smtClean="0">
                          <a:hlinkClick r:id="rId12" action="ppaction://hlinkfile"/>
                        </a:rPr>
                        <a:t>1</a:t>
                      </a:r>
                      <a:r>
                        <a:rPr lang="zh-TW" altLang="en-US" sz="2000" dirty="0" smtClean="0"/>
                        <a:t>、</a:t>
                      </a:r>
                      <a:r>
                        <a:rPr lang="en-US" altLang="zh-TW" sz="2000" dirty="0" smtClean="0">
                          <a:hlinkClick r:id="rId13" action="ppaction://hlinkfile"/>
                        </a:rPr>
                        <a:t>2</a:t>
                      </a:r>
                      <a:r>
                        <a:rPr lang="zh-TW" altLang="en-US" sz="2000" dirty="0" smtClean="0"/>
                        <a:t>）</a:t>
                      </a:r>
                      <a:endParaRPr lang="en-US" altLang="zh-TW" sz="2000" dirty="0" smtClean="0"/>
                    </a:p>
                    <a:p>
                      <a:pPr marL="648000" lvl="1" indent="-288000">
                        <a:buFont typeface="+mj-lt"/>
                        <a:buAutoNum type="arabicPeriod" startAt="2"/>
                        <a:defRPr/>
                      </a:pPr>
                      <a:r>
                        <a:rPr lang="zh-TW" altLang="en-US" sz="2000" dirty="0" smtClean="0">
                          <a:hlinkClick r:id="rId14" action="ppaction://hlinksldjump"/>
                        </a:rPr>
                        <a:t>短文練習</a:t>
                      </a:r>
                      <a:endParaRPr lang="en-US" altLang="zh-TW" sz="2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1" algn="l"/>
                      <a:r>
                        <a:rPr lang="zh-TW" altLang="en-US" sz="2000" dirty="0" smtClean="0"/>
                        <a:t>一、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複習、練習（第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3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節）</a:t>
                      </a:r>
                      <a:endParaRPr lang="en-US" altLang="zh-TW" sz="2000" dirty="0" smtClean="0">
                        <a:latin typeface="+mn-lt"/>
                        <a:ea typeface="+mn-ea"/>
                      </a:endParaRPr>
                    </a:p>
                    <a:p>
                      <a:pPr marL="648000" lvl="2" indent="-288000" algn="l">
                        <a:buFont typeface="+mj-lt"/>
                        <a:buAutoNum type="arabicPeriod"/>
                      </a:pP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朗讀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/>
                      </a:r>
                      <a:br>
                        <a:rPr lang="en-US" altLang="zh-TW" sz="2000" dirty="0" smtClean="0">
                          <a:latin typeface="+mn-lt"/>
                          <a:ea typeface="+mn-ea"/>
                        </a:rPr>
                      </a:b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→複習各層次標準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/>
                      </a:r>
                      <a:br>
                        <a:rPr lang="en-US" altLang="zh-TW" sz="2000" dirty="0" smtClean="0">
                          <a:latin typeface="+mn-lt"/>
                          <a:ea typeface="+mn-ea"/>
                        </a:rPr>
                      </a:b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　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  <a:hlinkClick r:id="rId15" action="ppaction://hlinkfile"/>
                        </a:rPr>
                        <a:t>L1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(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事實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、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  <a:hlinkClick r:id="rId16" action="ppaction://hlinkfile"/>
                        </a:rPr>
                        <a:t>L2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(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推論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、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/>
                      </a:r>
                      <a:br>
                        <a:rPr lang="en-US" altLang="zh-TW" sz="2000" dirty="0" smtClean="0">
                          <a:latin typeface="+mn-lt"/>
                          <a:ea typeface="+mn-ea"/>
                        </a:rPr>
                      </a:b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    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  <a:hlinkClick r:id="rId17" action="ppaction://hlinkfile"/>
                        </a:rPr>
                        <a:t>L3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(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評論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、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  <a:hlinkClick r:id="rId18" action="ppaction://hlinkfile"/>
                        </a:rPr>
                        <a:t>標點符號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/>
                      </a:r>
                      <a:br>
                        <a:rPr lang="en-US" altLang="zh-TW" sz="2000" dirty="0" smtClean="0">
                          <a:latin typeface="+mn-lt"/>
                          <a:ea typeface="+mn-ea"/>
                        </a:rPr>
                      </a:b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→老師利用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  <a:hlinkClick r:id="rId19" action="ppaction://hlinksldjump"/>
                        </a:rPr>
                        <a:t>擬題單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示範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/>
                      </a:r>
                      <a:br>
                        <a:rPr lang="en-US" altLang="zh-TW" sz="2000" dirty="0" smtClean="0">
                          <a:latin typeface="+mn-lt"/>
                          <a:ea typeface="+mn-ea"/>
                        </a:rPr>
                      </a:b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　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  <a:hlinkClick r:id="rId20" action="ppaction://hlinkfile"/>
                        </a:rPr>
                        <a:t>L1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、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L2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、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L3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各一題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/>
                      </a:r>
                      <a:br>
                        <a:rPr lang="en-US" altLang="zh-TW" sz="2000" dirty="0" smtClean="0">
                          <a:latin typeface="+mn-lt"/>
                          <a:ea typeface="+mn-ea"/>
                        </a:rPr>
                      </a:b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→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  <a:hlinkClick r:id="rId21" action="ppaction://hlinkfile"/>
                        </a:rPr>
                        <a:t>學生練習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/>
                      </a:r>
                      <a:br>
                        <a:rPr lang="en-US" altLang="zh-TW" sz="2000" dirty="0" smtClean="0">
                          <a:latin typeface="+mn-lt"/>
                          <a:ea typeface="+mn-ea"/>
                        </a:rPr>
                      </a:b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→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  <a:hlinkClick r:id="rId22" action="ppaction://hlinkfile"/>
                        </a:rPr>
                        <a:t>逐題回答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、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  <a:hlinkClick r:id="rId23" action="ppaction://hlinkfile"/>
                        </a:rPr>
                        <a:t>檢核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、總結</a:t>
                      </a:r>
                      <a:endParaRPr lang="en-US" altLang="zh-TW" sz="2000" dirty="0" smtClean="0">
                        <a:latin typeface="+mn-lt"/>
                        <a:ea typeface="+mn-ea"/>
                      </a:endParaRPr>
                    </a:p>
                    <a:p>
                      <a:pPr marL="0" lvl="1" algn="l"/>
                      <a:endParaRPr lang="en-US" altLang="zh-TW" sz="2000" dirty="0" smtClean="0">
                        <a:latin typeface="+mn-lt"/>
                        <a:ea typeface="+mn-ea"/>
                      </a:endParaRPr>
                    </a:p>
                    <a:p>
                      <a:pPr marL="0" lvl="1" algn="l"/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二、練習（第</a:t>
                      </a:r>
                      <a:r>
                        <a:rPr lang="en-US" altLang="zh-TW" sz="2000" dirty="0" smtClean="0">
                          <a:latin typeface="+mn-lt"/>
                          <a:ea typeface="+mn-ea"/>
                        </a:rPr>
                        <a:t>4</a:t>
                      </a: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節）</a:t>
                      </a:r>
                      <a:endParaRPr lang="en-US" altLang="zh-TW" sz="2000" dirty="0" smtClean="0">
                        <a:latin typeface="+mn-lt"/>
                        <a:ea typeface="+mn-ea"/>
                      </a:endParaRPr>
                    </a:p>
                    <a:p>
                      <a:pPr marL="648000" lvl="1" indent="-288000" algn="l">
                        <a:buFont typeface="+mj-lt"/>
                        <a:buAutoNum type="arabicPeriod"/>
                      </a:pP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賓果遊戲</a:t>
                      </a:r>
                      <a:endParaRPr lang="en-US" altLang="zh-TW" sz="2000" dirty="0" smtClean="0">
                        <a:latin typeface="+mn-lt"/>
                        <a:ea typeface="+mn-ea"/>
                      </a:endParaRPr>
                    </a:p>
                    <a:p>
                      <a:pPr marL="648000" lvl="1" indent="-288000" algn="l">
                        <a:buFont typeface="+mj-lt"/>
                        <a:buAutoNum type="arabicPeriod"/>
                      </a:pPr>
                      <a:r>
                        <a:rPr lang="zh-TW" altLang="en-US" sz="2000" dirty="0" smtClean="0">
                          <a:latin typeface="+mn-lt"/>
                          <a:ea typeface="+mn-ea"/>
                        </a:rPr>
                        <a:t>短文練習</a:t>
                      </a:r>
                      <a:endParaRPr lang="en-US" altLang="zh-TW" sz="2000" dirty="0" smtClean="0">
                        <a:latin typeface="+mn-lt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-14568"/>
            <a:ext cx="7772400" cy="1238151"/>
          </a:xfrm>
        </p:spPr>
        <p:txBody>
          <a:bodyPr/>
          <a:lstStyle/>
          <a:p>
            <a:r>
              <a:rPr lang="zh-TW" altLang="en-US" dirty="0" smtClean="0"/>
              <a:t>有層次的提問：</a:t>
            </a:r>
            <a:r>
              <a:rPr lang="en-US" altLang="zh-TW" dirty="0" smtClean="0">
                <a:sym typeface="Wingdings 2"/>
              </a:rPr>
              <a:t> </a:t>
            </a:r>
            <a:r>
              <a:rPr lang="zh-TW" altLang="en-US" dirty="0" smtClean="0"/>
              <a:t>朗讀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311775"/>
          </a:xfrm>
        </p:spPr>
        <p:txBody>
          <a:bodyPr/>
          <a:lstStyle/>
          <a:p>
            <a:r>
              <a:rPr lang="zh-TW" altLang="zh-TW" sz="2800" dirty="0" smtClean="0"/>
              <a:t>有一個故事，曾經在古代的音樂界廣為流傳。</a:t>
            </a:r>
          </a:p>
          <a:p>
            <a:r>
              <a:rPr lang="zh-TW" altLang="zh-TW" sz="2800" dirty="0" smtClean="0"/>
              <a:t>這個故事是說一位喜好音樂的人，在一位名師的指導下，學習金、石、絲、竹等各種不同樂器的演奏技巧。這個人不但聰明絕頂，而且十分用功，在短短的三年中，就學會了所有的演奏技能，因此他興沖沖的準備一展伸手，到處去表演。</a:t>
            </a:r>
          </a:p>
          <a:p>
            <a:r>
              <a:rPr lang="zh-TW" altLang="zh-TW" sz="2800" dirty="0" smtClean="0"/>
              <a:t>當他把想法告訴他的老師時，老師卻要他再多花一點時間學習。只是，這個人覺得老師似乎在阻止他成名，所以經常表現出不耐煩的樣子。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zh-TW" altLang="en-US" sz="2800" dirty="0" smtClean="0">
                <a:solidFill>
                  <a:schemeClr val="tx2"/>
                </a:solidFill>
              </a:rPr>
              <a:t>節錄自</a:t>
            </a:r>
            <a:r>
              <a:rPr lang="en-US" altLang="zh-TW" sz="2800" dirty="0" smtClean="0">
                <a:solidFill>
                  <a:schemeClr val="tx2"/>
                </a:solidFill>
              </a:rPr>
              <a:t>〈</a:t>
            </a:r>
            <a:r>
              <a:rPr lang="zh-TW" altLang="en-US" sz="2800" dirty="0" smtClean="0">
                <a:solidFill>
                  <a:schemeClr val="tx2"/>
                </a:solidFill>
              </a:rPr>
              <a:t>聆聽天籟</a:t>
            </a:r>
            <a:r>
              <a:rPr lang="en-US" altLang="zh-TW" sz="2800" dirty="0" smtClean="0">
                <a:solidFill>
                  <a:schemeClr val="tx2"/>
                </a:solidFill>
              </a:rPr>
              <a:t>〉1-3</a:t>
            </a:r>
            <a:r>
              <a:rPr lang="zh-TW" altLang="en-US" sz="2800" dirty="0" smtClean="0">
                <a:solidFill>
                  <a:schemeClr val="tx2"/>
                </a:solidFill>
              </a:rPr>
              <a:t>段</a:t>
            </a:r>
            <a:endParaRPr lang="zh-TW" altLang="en-US" sz="2800" dirty="0">
              <a:solidFill>
                <a:schemeClr val="tx2"/>
              </a:solidFill>
            </a:endParaRPr>
          </a:p>
        </p:txBody>
      </p:sp>
      <p:sp>
        <p:nvSpPr>
          <p:cNvPr id="4" name="心形 3">
            <a:hlinkClick r:id="rId2" action="ppaction://hlinksldjump"/>
          </p:cNvPr>
          <p:cNvSpPr/>
          <p:nvPr/>
        </p:nvSpPr>
        <p:spPr bwMode="auto">
          <a:xfrm>
            <a:off x="4932040" y="5805264"/>
            <a:ext cx="540000" cy="540000"/>
          </a:xfrm>
          <a:prstGeom prst="hear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化對角線角落矩形 4"/>
          <p:cNvSpPr/>
          <p:nvPr/>
        </p:nvSpPr>
        <p:spPr bwMode="auto">
          <a:xfrm>
            <a:off x="1763688" y="2204864"/>
            <a:ext cx="5760640" cy="1656184"/>
          </a:xfrm>
          <a:prstGeom prst="round2DiagRect">
            <a:avLst/>
          </a:prstGeom>
          <a:ln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8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問題來了！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有層次的提問：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>
                <a:sym typeface="Wingdings 2"/>
              </a:rPr>
              <a:t></a:t>
            </a:r>
            <a:r>
              <a:rPr lang="zh-TW" altLang="en-US" dirty="0" smtClean="0"/>
              <a:t>提問示範→</a:t>
            </a:r>
            <a:r>
              <a:rPr lang="zh-TW" altLang="en-US" dirty="0" smtClean="0">
                <a:sym typeface="Wingdings 2"/>
              </a:rPr>
              <a:t></a:t>
            </a:r>
            <a:r>
              <a:rPr lang="zh-TW" altLang="en-US" dirty="0" smtClean="0"/>
              <a:t>說明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1546225"/>
            <a:ext cx="3816000" cy="2818879"/>
          </a:xfrm>
        </p:spPr>
        <p:txBody>
          <a:bodyPr/>
          <a:lstStyle/>
          <a:p>
            <a:r>
              <a:rPr lang="zh-TW" altLang="en-US" sz="2800" dirty="0" smtClean="0"/>
              <a:t>這篇文章的主角有誰？</a:t>
            </a:r>
            <a:endParaRPr lang="en-US" altLang="zh-TW" sz="2800" dirty="0" smtClean="0"/>
          </a:p>
          <a:p>
            <a:pPr lvl="1"/>
            <a:r>
              <a:rPr lang="zh-TW" altLang="en-US" dirty="0" smtClean="0"/>
              <a:t>學生、老師。</a:t>
            </a:r>
            <a:endParaRPr lang="en-US" altLang="zh-TW" dirty="0" smtClean="0"/>
          </a:p>
          <a:p>
            <a:endParaRPr lang="en-US" altLang="zh-TW" sz="1400" dirty="0" smtClean="0"/>
          </a:p>
          <a:p>
            <a:r>
              <a:rPr lang="zh-TW" altLang="en-US" sz="2800" dirty="0" smtClean="0"/>
              <a:t>「金、石、絲、竹」是什麼？</a:t>
            </a:r>
            <a:endParaRPr lang="en-US" altLang="zh-TW" sz="2800" dirty="0" smtClean="0"/>
          </a:p>
          <a:p>
            <a:pPr lvl="1"/>
            <a:r>
              <a:rPr lang="zh-TW" altLang="en-US" dirty="0" smtClean="0"/>
              <a:t>樂器。</a:t>
            </a:r>
            <a:endParaRPr lang="en-US" altLang="zh-TW" dirty="0" smtClean="0"/>
          </a:p>
          <a:p>
            <a:endParaRPr lang="en-US" altLang="zh-TW" sz="2000" dirty="0" smtClean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>
          <a:xfrm>
            <a:off x="4616720" y="1546225"/>
            <a:ext cx="4140000" cy="2818879"/>
          </a:xfrm>
        </p:spPr>
        <p:txBody>
          <a:bodyPr/>
          <a:lstStyle/>
          <a:p>
            <a:r>
              <a:rPr lang="zh-TW" altLang="en-US" dirty="0" smtClean="0"/>
              <a:t>學生花了多久的時間學會了所有演奏技能？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三年。</a:t>
            </a:r>
            <a:endParaRPr lang="en-US" altLang="zh-TW" dirty="0" smtClean="0"/>
          </a:p>
          <a:p>
            <a:pPr lvl="1"/>
            <a:endParaRPr lang="en-US" altLang="zh-TW" sz="1400" dirty="0" smtClean="0"/>
          </a:p>
          <a:p>
            <a:r>
              <a:rPr lang="zh-TW" altLang="en-US" dirty="0" smtClean="0"/>
              <a:t>他是一個怎麼樣的學生？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聰明絕頂而且十分用功。</a:t>
            </a:r>
          </a:p>
          <a:p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 bwMode="auto">
          <a:xfrm>
            <a:off x="971600" y="4509120"/>
            <a:ext cx="5040560" cy="2081410"/>
          </a:xfrm>
          <a:prstGeom prst="roundRect">
            <a:avLst/>
          </a:prstGeom>
          <a:noFill/>
          <a:ln w="5715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2800" dirty="0" smtClean="0"/>
              <a:t>有沒有發現這些問題都可以在文章裡面直接找到答案？這種問題我們把它叫做層次一的問題，也可以叫它事實問題。</a:t>
            </a:r>
            <a:endParaRPr kumimoji="0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心形 7">
            <a:hlinkClick r:id="rId3" action="ppaction://hlinksldjump"/>
          </p:cNvPr>
          <p:cNvSpPr/>
          <p:nvPr/>
        </p:nvSpPr>
        <p:spPr bwMode="auto">
          <a:xfrm>
            <a:off x="251520" y="5877272"/>
            <a:ext cx="540000" cy="540000"/>
          </a:xfrm>
          <a:prstGeom prst="hear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zh-TW" altLang="en-US" dirty="0" smtClean="0"/>
              <a:t>有層次的提問：</a:t>
            </a:r>
            <a:r>
              <a:rPr lang="zh-TW" altLang="en-US" dirty="0" smtClean="0">
                <a:sym typeface="Wingdings 2"/>
              </a:rPr>
              <a:t></a:t>
            </a:r>
            <a:r>
              <a:rPr lang="zh-TW" altLang="en-US" dirty="0" smtClean="0"/>
              <a:t>學生練習</a:t>
            </a:r>
            <a:r>
              <a:rPr lang="en-US" altLang="zh-TW" dirty="0" smtClean="0"/>
              <a:t>(</a:t>
            </a:r>
            <a:r>
              <a:rPr lang="zh-TW" altLang="en-US" dirty="0" smtClean="0"/>
              <a:t>擬題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4624" t="25219" r="25014" b="15719"/>
          <a:stretch>
            <a:fillRect/>
          </a:stretch>
        </p:blipFill>
        <p:spPr bwMode="auto">
          <a:xfrm>
            <a:off x="251520" y="908720"/>
            <a:ext cx="6552728" cy="432048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5458" t="29500" r="25840" b="23251"/>
          <a:stretch>
            <a:fillRect/>
          </a:stretch>
        </p:blipFill>
        <p:spPr bwMode="auto">
          <a:xfrm>
            <a:off x="2627784" y="3212976"/>
            <a:ext cx="6336704" cy="345638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 descr="C:\Users\Greasy\Pictures\web素材\a-dog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517232"/>
            <a:ext cx="662819" cy="117499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zh-TW" altLang="en-US" dirty="0" smtClean="0"/>
              <a:t>有層次的提問：</a:t>
            </a:r>
            <a:r>
              <a:rPr lang="zh-TW" altLang="en-US" dirty="0" smtClean="0">
                <a:sym typeface="Wingdings 2"/>
              </a:rPr>
              <a:t></a:t>
            </a:r>
            <a:r>
              <a:rPr lang="zh-TW" altLang="en-US" dirty="0" smtClean="0"/>
              <a:t>學生練習</a:t>
            </a:r>
            <a:r>
              <a:rPr lang="en-US" altLang="zh-TW" dirty="0" smtClean="0"/>
              <a:t>(</a:t>
            </a:r>
            <a:r>
              <a:rPr lang="zh-TW" altLang="en-US" dirty="0" smtClean="0"/>
              <a:t>區辨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5177" t="29156" r="25014" b="20641"/>
          <a:stretch>
            <a:fillRect/>
          </a:stretch>
        </p:blipFill>
        <p:spPr bwMode="auto">
          <a:xfrm>
            <a:off x="1946514" y="1124744"/>
            <a:ext cx="6480720" cy="367240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4542" t="49016" r="25649" b="34250"/>
          <a:stretch>
            <a:fillRect/>
          </a:stretch>
        </p:blipFill>
        <p:spPr bwMode="auto">
          <a:xfrm>
            <a:off x="1946514" y="5157192"/>
            <a:ext cx="6480720" cy="122413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2" descr="C:\Users\Greasy\Pictures\web素材\a-dog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517232"/>
            <a:ext cx="662819" cy="1174998"/>
          </a:xfrm>
          <a:prstGeom prst="rect">
            <a:avLst/>
          </a:prstGeom>
          <a:noFill/>
        </p:spPr>
      </p:pic>
      <p:sp>
        <p:nvSpPr>
          <p:cNvPr id="6" name="圓角矩形圖說文字 5"/>
          <p:cNvSpPr/>
          <p:nvPr/>
        </p:nvSpPr>
        <p:spPr bwMode="auto">
          <a:xfrm>
            <a:off x="179512" y="1772816"/>
            <a:ext cx="1656184" cy="3168352"/>
          </a:xfrm>
          <a:prstGeom prst="wedgeRoundRectCallout">
            <a:avLst>
              <a:gd name="adj1" fmla="val -21892"/>
              <a:gd name="adj2" fmla="val 6640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總共</a:t>
            </a:r>
            <a:r>
              <a:rPr kumimoji="0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10</a:t>
            </a:r>
            <a:r>
              <a:rPr kumimoji="0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題，前</a:t>
            </a:r>
            <a:r>
              <a:rPr kumimoji="0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  <a:r>
              <a:rPr kumimoji="0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題老師帶著學生做，之後再由學生完成學習單。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賓果遊戲的準備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340769"/>
            <a:ext cx="7772400" cy="4717132"/>
          </a:xfrm>
        </p:spPr>
        <p:txBody>
          <a:bodyPr/>
          <a:lstStyle/>
          <a:p>
            <a:pPr marL="360000" indent="-228600">
              <a:spcBef>
                <a:spcPts val="0"/>
              </a:spcBef>
            </a:pPr>
            <a:r>
              <a:rPr lang="zh-TW" altLang="zh-TW" sz="2400" dirty="0" smtClean="0"/>
              <a:t>事先在黑板上畫出兩個九宮格，並準備空白紙張。</a:t>
            </a:r>
            <a:endParaRPr lang="en-US" altLang="zh-TW" sz="2400" dirty="0" smtClean="0"/>
          </a:p>
          <a:p>
            <a:pPr marL="360000" indent="-228600">
              <a:spcBef>
                <a:spcPts val="0"/>
              </a:spcBef>
            </a:pPr>
            <a:r>
              <a:rPr lang="zh-TW" altLang="zh-TW" sz="2400" dirty="0" smtClean="0"/>
              <a:t>將學生分成兩組，讓學生從先前三層次的擬題學習單中選出九個題目，可規定每一組各層次問題的題數（各三題，或層次一</a:t>
            </a:r>
            <a:r>
              <a:rPr lang="en-US" altLang="zh-TW" sz="2400" dirty="0" smtClean="0"/>
              <a:t>2</a:t>
            </a:r>
            <a:r>
              <a:rPr lang="zh-TW" altLang="zh-TW" sz="2400" dirty="0" smtClean="0"/>
              <a:t>題、層次二</a:t>
            </a:r>
            <a:r>
              <a:rPr lang="en-US" altLang="zh-TW" sz="2400" dirty="0" smtClean="0"/>
              <a:t>3</a:t>
            </a:r>
            <a:r>
              <a:rPr lang="zh-TW" altLang="zh-TW" sz="2400" dirty="0" smtClean="0"/>
              <a:t>題、層次三</a:t>
            </a:r>
            <a:r>
              <a:rPr lang="en-US" altLang="zh-TW" sz="2400" dirty="0" smtClean="0"/>
              <a:t>4</a:t>
            </a:r>
            <a:r>
              <a:rPr lang="zh-TW" altLang="zh-TW" sz="2400" dirty="0" smtClean="0"/>
              <a:t>題）。</a:t>
            </a:r>
            <a:endParaRPr lang="en-US" altLang="zh-TW" sz="2400" dirty="0" smtClean="0"/>
          </a:p>
          <a:p>
            <a:pPr marL="360000" indent="-228600">
              <a:spcBef>
                <a:spcPts val="0"/>
              </a:spcBef>
            </a:pPr>
            <a:r>
              <a:rPr lang="zh-TW" altLang="zh-TW" sz="2400" dirty="0" smtClean="0"/>
              <a:t>請學生盡量在問題後附上層次、答案與出題者，並在時限內貼在黑板的九宮格中。</a:t>
            </a:r>
            <a:endParaRPr lang="en-US" altLang="zh-TW" sz="2400" dirty="0" smtClean="0"/>
          </a:p>
          <a:p>
            <a:pPr marL="360000" indent="-228600">
              <a:spcBef>
                <a:spcPts val="0"/>
              </a:spcBef>
            </a:pPr>
            <a:r>
              <a:rPr lang="zh-TW" altLang="zh-TW" sz="2400" dirty="0" smtClean="0"/>
              <a:t>兩組猜拳決定回答問題的順序，回答正確的組別即可在九宮格中得分。</a:t>
            </a:r>
            <a:endParaRPr lang="en-US" altLang="zh-TW" sz="2400" dirty="0" smtClean="0"/>
          </a:p>
          <a:p>
            <a:pPr marL="360000" indent="-228600">
              <a:spcBef>
                <a:spcPts val="0"/>
              </a:spcBef>
            </a:pPr>
            <a:r>
              <a:rPr lang="zh-TW" altLang="zh-TW" sz="2400" dirty="0" smtClean="0"/>
              <a:t>初次活動可讓學生從先前的學習單中選題；待學生較熟練後可改為當場擬題。分組擬題若某一組未在規定時間內完成，則算另一組先得分。</a:t>
            </a:r>
          </a:p>
        </p:txBody>
      </p:sp>
      <p:pic>
        <p:nvPicPr>
          <p:cNvPr id="4" name="Picture 2" descr="C:\Users\Greasy\Pictures\web素材\a-dog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517232"/>
            <a:ext cx="662819" cy="117499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賓果遊戲中的回答與檢核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0" y="1340769"/>
            <a:ext cx="7772400" cy="4717132"/>
          </a:xfrm>
        </p:spPr>
        <p:txBody>
          <a:bodyPr/>
          <a:lstStyle/>
          <a:p>
            <a:pPr marL="360000" indent="-228600">
              <a:spcBef>
                <a:spcPts val="0"/>
              </a:spcBef>
            </a:pPr>
            <a:r>
              <a:rPr lang="zh-TW" altLang="zh-TW" sz="2800" dirty="0" smtClean="0"/>
              <a:t>各組正確回答問題者與出題者皆亦可另外加分，其中，出題者若可正確標出問題所屬層次，則可再多加一分。</a:t>
            </a:r>
            <a:endParaRPr lang="en-US" altLang="zh-TW" sz="2800" dirty="0" smtClean="0"/>
          </a:p>
          <a:p>
            <a:pPr marL="360000" indent="-228600">
              <a:spcBef>
                <a:spcPts val="0"/>
              </a:spcBef>
            </a:pPr>
            <a:r>
              <a:rPr lang="zh-TW" altLang="zh-TW" sz="2800" dirty="0" smtClean="0"/>
              <a:t>老師在遊戲過程中，可以提問方式引導學生回答問題的所屬層次，或者藉提問讓學生去檢核該問題是否有利用老師所教的方法（</a:t>
            </a:r>
            <a:r>
              <a:rPr lang="en-US" altLang="zh-TW" sz="2800" dirty="0" smtClean="0"/>
              <a:t>6W</a:t>
            </a:r>
            <a:r>
              <a:rPr lang="zh-TW" altLang="zh-TW" sz="2800" dirty="0" smtClean="0"/>
              <a:t>、關鍵詞…）擬題，藉此為學生複習。</a:t>
            </a:r>
            <a:endParaRPr lang="en-US" altLang="zh-TW" sz="2800" dirty="0" smtClean="0"/>
          </a:p>
          <a:p>
            <a:pPr marL="360000" indent="-228600">
              <a:spcBef>
                <a:spcPts val="0"/>
              </a:spcBef>
            </a:pPr>
            <a:r>
              <a:rPr lang="zh-TW" altLang="zh-TW" sz="2800" dirty="0" smtClean="0"/>
              <a:t>有些問題的答案不只一個，或會因答案不同而使所屬層次改變，老師也可藉著學生的不同反應，引導學生學習。</a:t>
            </a:r>
            <a:endParaRPr lang="en-US" altLang="zh-TW" sz="2800" dirty="0" smtClean="0"/>
          </a:p>
          <a:p>
            <a:pPr>
              <a:spcBef>
                <a:spcPts val="0"/>
              </a:spcBef>
            </a:pPr>
            <a:endParaRPr lang="zh-TW" altLang="en-US" sz="2800" dirty="0"/>
          </a:p>
        </p:txBody>
      </p:sp>
      <p:pic>
        <p:nvPicPr>
          <p:cNvPr id="4" name="Picture 2" descr="C:\Users\Greasy\Pictures\web素材\a-dog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517232"/>
            <a:ext cx="662819" cy="117499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124744"/>
          </a:xfrm>
        </p:spPr>
        <p:txBody>
          <a:bodyPr/>
          <a:lstStyle/>
          <a:p>
            <a:r>
              <a:rPr lang="zh-TW" altLang="en-US" dirty="0" smtClean="0"/>
              <a:t>有層次的提問：短文練習</a:t>
            </a:r>
            <a:endParaRPr lang="zh-TW" alt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54551" t="24235" r="21860" b="9813"/>
          <a:stretch>
            <a:fillRect/>
          </a:stretch>
        </p:blipFill>
        <p:spPr bwMode="auto">
          <a:xfrm>
            <a:off x="755576" y="1196752"/>
            <a:ext cx="3376120" cy="5306973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 l="12920" t="24407" r="54427" b="8657"/>
          <a:stretch>
            <a:fillRect/>
          </a:stretch>
        </p:blipFill>
        <p:spPr bwMode="auto">
          <a:xfrm>
            <a:off x="4499992" y="1484784"/>
            <a:ext cx="4248472" cy="4896544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098" name="Picture 2" descr="C:\Users\Greasy\Pictures\web素材\a-dog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30" y="5661847"/>
            <a:ext cx="648072" cy="114885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 smtClean="0"/>
              <a:t>有層次的提問：老師示範、學生練習</a:t>
            </a:r>
            <a:endParaRPr lang="zh-TW" alt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374422"/>
            <a:ext cx="5990000" cy="5130001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27" name="Picture 3" descr="C:\Users\Greasy\Pictures\web素材\a-dog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5085184"/>
            <a:ext cx="707132" cy="12535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補救教學的原則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0" y="1546225"/>
            <a:ext cx="4495800" cy="4511675"/>
          </a:xfrm>
        </p:spPr>
        <p:txBody>
          <a:bodyPr/>
          <a:lstStyle/>
          <a:p>
            <a:r>
              <a:rPr lang="zh-TW" altLang="en-US" dirty="0" smtClean="0"/>
              <a:t>簡化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符合學生能力範圍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減少分量</a:t>
            </a:r>
            <a:endParaRPr lang="en-US" altLang="zh-TW" dirty="0" smtClean="0"/>
          </a:p>
          <a:p>
            <a:r>
              <a:rPr lang="zh-TW" altLang="en-US" dirty="0" smtClean="0"/>
              <a:t>步驟化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因果關係（低）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詞義</a:t>
            </a:r>
            <a:r>
              <a:rPr lang="zh-TW" altLang="en-US" dirty="0" smtClean="0"/>
              <a:t>推測（高）</a:t>
            </a:r>
            <a:endParaRPr lang="en-US" altLang="zh-TW" dirty="0" smtClean="0"/>
          </a:p>
          <a:p>
            <a:r>
              <a:rPr lang="zh-TW" altLang="en-US" dirty="0" smtClean="0"/>
              <a:t>提供</a:t>
            </a:r>
            <a:r>
              <a:rPr lang="zh-TW" altLang="en-US" dirty="0" smtClean="0"/>
              <a:t>鷹架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層次提問（檢核表）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因果關係（視覺提示）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支持文本的</a:t>
            </a:r>
            <a:r>
              <a:rPr lang="zh-TW" altLang="en-US" dirty="0" smtClean="0"/>
              <a:t>理由（檢查句）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詞義推測（歷程路徑）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 smtClean="0"/>
              <a:t>增加練習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利用多種活動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需時較長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「示範→練習」反覆多次</a:t>
            </a:r>
            <a:endParaRPr lang="en-US" altLang="zh-TW" dirty="0" smtClean="0"/>
          </a:p>
          <a:p>
            <a:r>
              <a:rPr lang="zh-TW" altLang="en-US" dirty="0" smtClean="0"/>
              <a:t>明示</a:t>
            </a:r>
            <a:endParaRPr lang="en-US" altLang="zh-TW" smtClean="0"/>
          </a:p>
          <a:p>
            <a:pPr lvl="1"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/>
              <a:t>謝謝聆聽</a:t>
            </a:r>
            <a:endParaRPr lang="zh-TW" altLang="en-US" b="1" dirty="0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講師：新北市青山國中小</a:t>
            </a:r>
            <a:r>
              <a:rPr lang="en-US" altLang="zh-TW" dirty="0" smtClean="0">
                <a:solidFill>
                  <a:schemeClr val="tx1"/>
                </a:solidFill>
              </a:rPr>
              <a:t>/ </a:t>
            </a:r>
            <a:r>
              <a:rPr lang="zh-TW" altLang="en-US" dirty="0" smtClean="0">
                <a:solidFill>
                  <a:schemeClr val="tx1"/>
                </a:solidFill>
              </a:rPr>
              <a:t>王宣惠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en-US" altLang="zh-TW" dirty="0" smtClean="0">
                <a:solidFill>
                  <a:schemeClr val="tx1"/>
                </a:solidFill>
              </a:rPr>
              <a:t>modereto@gmail.com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tandard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CE600"/>
        </a:accent1>
        <a:accent2>
          <a:srgbClr val="5A89E3"/>
        </a:accent2>
        <a:accent3>
          <a:srgbClr val="FFFFFF"/>
        </a:accent3>
        <a:accent4>
          <a:srgbClr val="000000"/>
        </a:accent4>
        <a:accent5>
          <a:srgbClr val="FDF0AA"/>
        </a:accent5>
        <a:accent6>
          <a:srgbClr val="517CCE"/>
        </a:accent6>
        <a:hlink>
          <a:srgbClr val="469947"/>
        </a:hlink>
        <a:folHlink>
          <a:srgbClr val="D2404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54D0"/>
        </a:dk2>
        <a:lt2>
          <a:srgbClr val="808080"/>
        </a:lt2>
        <a:accent1>
          <a:srgbClr val="FCE600"/>
        </a:accent1>
        <a:accent2>
          <a:srgbClr val="5A89E3"/>
        </a:accent2>
        <a:accent3>
          <a:srgbClr val="FFFFFF"/>
        </a:accent3>
        <a:accent4>
          <a:srgbClr val="000000"/>
        </a:accent4>
        <a:accent5>
          <a:srgbClr val="FDF0AA"/>
        </a:accent5>
        <a:accent6>
          <a:srgbClr val="517CCE"/>
        </a:accent6>
        <a:hlink>
          <a:srgbClr val="469947"/>
        </a:hlink>
        <a:folHlink>
          <a:srgbClr val="D2404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54D0"/>
        </a:dk1>
        <a:lt1>
          <a:srgbClr val="FFFFFF"/>
        </a:lt1>
        <a:dk2>
          <a:srgbClr val="0054D0"/>
        </a:dk2>
        <a:lt2>
          <a:srgbClr val="808080"/>
        </a:lt2>
        <a:accent1>
          <a:srgbClr val="FCE600"/>
        </a:accent1>
        <a:accent2>
          <a:srgbClr val="5A89E3"/>
        </a:accent2>
        <a:accent3>
          <a:srgbClr val="FFFFFF"/>
        </a:accent3>
        <a:accent4>
          <a:srgbClr val="0046B1"/>
        </a:accent4>
        <a:accent5>
          <a:srgbClr val="FDF0AA"/>
        </a:accent5>
        <a:accent6>
          <a:srgbClr val="517CCE"/>
        </a:accent6>
        <a:hlink>
          <a:srgbClr val="469947"/>
        </a:hlink>
        <a:folHlink>
          <a:srgbClr val="D2404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054D0"/>
        </a:dk1>
        <a:lt1>
          <a:srgbClr val="FFFFFF"/>
        </a:lt1>
        <a:dk2>
          <a:srgbClr val="0054D0"/>
        </a:dk2>
        <a:lt2>
          <a:srgbClr val="808080"/>
        </a:lt2>
        <a:accent1>
          <a:srgbClr val="D24040"/>
        </a:accent1>
        <a:accent2>
          <a:srgbClr val="5A89E3"/>
        </a:accent2>
        <a:accent3>
          <a:srgbClr val="FFFFFF"/>
        </a:accent3>
        <a:accent4>
          <a:srgbClr val="0046B1"/>
        </a:accent4>
        <a:accent5>
          <a:srgbClr val="E5AFAF"/>
        </a:accent5>
        <a:accent6>
          <a:srgbClr val="517CCE"/>
        </a:accent6>
        <a:hlink>
          <a:srgbClr val="469947"/>
        </a:hlink>
        <a:folHlink>
          <a:srgbClr val="D240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06526ED434BA0458EA717900A4332B8" ma:contentTypeVersion="0" ma:contentTypeDescription="建立新的文件。" ma:contentTypeScope="" ma:versionID="20faa816f711b745b6d6ce90a18114cc">
  <xsd:schema xmlns:xsd="http://www.w3.org/2001/XMLSchema" xmlns:p="http://schemas.microsoft.com/office/2006/metadata/properties" targetNamespace="http://schemas.microsoft.com/office/2006/metadata/properties" ma:root="true" ma:fieldsID="b8ca951d90cafeb83d4a03d140f1bad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 ma:readOnly="true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956F8F3-BF67-449B-8983-17626543522C}"/>
</file>

<file path=customXml/itemProps2.xml><?xml version="1.0" encoding="utf-8"?>
<ds:datastoreItem xmlns:ds="http://schemas.openxmlformats.org/officeDocument/2006/customXml" ds:itemID="{FCAA8925-FB69-416B-ADD1-1148590FBB88}"/>
</file>

<file path=customXml/itemProps3.xml><?xml version="1.0" encoding="utf-8"?>
<ds:datastoreItem xmlns:ds="http://schemas.openxmlformats.org/officeDocument/2006/customXml" ds:itemID="{A1D3600D-9DDB-4AFD-9107-619CB9803987}"/>
</file>

<file path=docProps/app.xml><?xml version="1.0" encoding="utf-8"?>
<Properties xmlns="http://schemas.openxmlformats.org/officeDocument/2006/extended-properties" xmlns:vt="http://schemas.openxmlformats.org/officeDocument/2006/docPropsVTypes">
  <Template>00265</Template>
  <TotalTime>2313</TotalTime>
  <Words>2518</Words>
  <Application>Microsoft Office PowerPoint</Application>
  <PresentationFormat>如螢幕大小 (4:3)</PresentationFormat>
  <Paragraphs>341</Paragraphs>
  <Slides>32</Slides>
  <Notes>6</Notes>
  <HiddenSlides>15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3" baseType="lpstr">
      <vt:lpstr>Blank Presentation</vt:lpstr>
      <vt:lpstr>補救教學──高年級</vt:lpstr>
      <vt:lpstr>搭配文本</vt:lpstr>
      <vt:lpstr>識字與詞彙策略</vt:lpstr>
      <vt:lpstr>詞義推測</vt:lpstr>
      <vt:lpstr>設計緣由</vt:lpstr>
      <vt:lpstr>教學目標</vt:lpstr>
      <vt:lpstr>學習成分</vt:lpstr>
      <vt:lpstr>詞義推測 教學流程</vt:lpstr>
      <vt:lpstr>詞義推測的歷程</vt:lpstr>
      <vt:lpstr>由文推詞義：透過上下文的脈絡去推測詞義  （充耳不聞）</vt:lpstr>
      <vt:lpstr>析詞釋義：透過詞素推測詞義（耳邊風）</vt:lpstr>
      <vt:lpstr>部首、由文推詞義（滂沱）</vt:lpstr>
      <vt:lpstr>評量</vt:lpstr>
      <vt:lpstr>詞彙規則</vt:lpstr>
      <vt:lpstr>詞彙規則</vt:lpstr>
      <vt:lpstr>閱讀理解策略</vt:lpstr>
      <vt:lpstr>設計緣由</vt:lpstr>
      <vt:lpstr>有層次的提問</vt:lpstr>
      <vt:lpstr>教學目標</vt:lpstr>
      <vt:lpstr>學習成分</vt:lpstr>
      <vt:lpstr>有層次的提問 教學前的準備</vt:lpstr>
      <vt:lpstr>有層次的提問 教學流程</vt:lpstr>
      <vt:lpstr>有層次的提問： 朗讀</vt:lpstr>
      <vt:lpstr>有層次的提問： 提問示範→說明</vt:lpstr>
      <vt:lpstr>有層次的提問：學生練習(擬題)</vt:lpstr>
      <vt:lpstr>有層次的提問：學生練習(區辨)</vt:lpstr>
      <vt:lpstr>賓果遊戲的準備</vt:lpstr>
      <vt:lpstr>賓果遊戲中的回答與檢核</vt:lpstr>
      <vt:lpstr>有層次的提問：短文練習</vt:lpstr>
      <vt:lpstr>有層次的提問：老師示範、學生練習</vt:lpstr>
      <vt:lpstr>補救教學的原則</vt:lpstr>
      <vt:lpstr>謝謝聆聽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馬可‧波羅遊中國（詞義推測）  康軒第十一冊六上</dc:title>
  <dc:creator>Greasy</dc:creator>
  <cp:lastModifiedBy>Greasy</cp:lastModifiedBy>
  <cp:revision>132</cp:revision>
  <dcterms:created xsi:type="dcterms:W3CDTF">2012-02-02T01:16:54Z</dcterms:created>
  <dcterms:modified xsi:type="dcterms:W3CDTF">2013-07-01T05:45:11Z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0x010100506526ED434BA0458EA717900A4332B8</vt:lpwstr>
  </property>
</Properties>
</file>