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jpeg" ContentType="image/jpeg"/>
  <Default Extension="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2" r:id="rId7"/>
    <p:sldId id="263" r:id="rId8"/>
    <p:sldId id="267" r:id="rId9"/>
    <p:sldId id="265" r:id="rId10"/>
    <p:sldId id="260" r:id="rId11"/>
    <p:sldId id="266" r:id="rId12"/>
    <p:sldId id="264"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61" d="100"/>
          <a:sy n="61" d="100"/>
        </p:scale>
        <p:origin x="62" y="53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3/20/2013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3/20/2013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3/20/2013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3/20/2013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3/20/2013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42A54C80-263E-416B-A8E0-580EDEADCBDC}" type="datetimeFigureOut">
              <a:rPr lang="en-US" dirty="0"/>
              <a:t>3/20/2013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B61BEF0D-F0BB-DE4B-95CE-6DB70DBA9567}" type="datetimeFigureOut">
              <a:rPr lang="en-US" dirty="0"/>
              <a:pPr/>
              <a:t>3/20/2013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3/20/2013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3/20/2013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3/20/2013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3/20/2013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3/20/2013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3/20/2013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3/20/2013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appledaily.com.tw/appledaily/article/newheadline/20121110/34632872"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pipa.moj.gov.tw/cp.asp?xItem=1253&amp;ctNode=408&amp;mp=1"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aMh15hzvo2w" TargetMode="External"/><Relationship Id="rId2" Type="http://schemas.openxmlformats.org/officeDocument/2006/relationships/hyperlink" Target="http://www.youtube.com/watch?v=0bCoN0abhjE"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527538" y="2404534"/>
            <a:ext cx="9372599" cy="1646302"/>
          </a:xfrm>
        </p:spPr>
        <p:txBody>
          <a:bodyPr/>
          <a:lstStyle/>
          <a:p>
            <a:r>
              <a:rPr lang="zh-TW" altLang="en-US" sz="5500" dirty="0" smtClean="0"/>
              <a:t>個人資料保護法於學校之使用</a:t>
            </a:r>
            <a:endParaRPr lang="zh-TW" altLang="en-US" sz="5500" dirty="0"/>
          </a:p>
        </p:txBody>
      </p:sp>
      <p:sp>
        <p:nvSpPr>
          <p:cNvPr id="3" name="副標題 2"/>
          <p:cNvSpPr>
            <a:spLocks noGrp="1"/>
          </p:cNvSpPr>
          <p:nvPr>
            <p:ph type="subTitle" idx="1"/>
          </p:nvPr>
        </p:nvSpPr>
        <p:spPr/>
        <p:txBody>
          <a:bodyPr>
            <a:noAutofit/>
          </a:bodyPr>
          <a:lstStyle/>
          <a:p>
            <a:r>
              <a:rPr lang="zh-TW" altLang="en-US" sz="3200" dirty="0"/>
              <a:t> 教育單位因應新個資法系列</a:t>
            </a:r>
            <a:r>
              <a:rPr lang="zh-TW" altLang="en-US" sz="3200" dirty="0" smtClean="0"/>
              <a:t>宣導</a:t>
            </a:r>
            <a:endParaRPr lang="en-US" altLang="zh-TW" sz="3200" dirty="0" smtClean="0"/>
          </a:p>
          <a:p>
            <a:r>
              <a:rPr lang="zh-TW" altLang="en-US" sz="3200" dirty="0"/>
              <a:t>文</a:t>
            </a:r>
            <a:r>
              <a:rPr lang="zh-TW" altLang="en-US" sz="3200" dirty="0" smtClean="0"/>
              <a:t>元國小</a:t>
            </a:r>
            <a:r>
              <a:rPr lang="zh-TW" altLang="en-US" sz="3200" dirty="0"/>
              <a:t> </a:t>
            </a:r>
            <a:r>
              <a:rPr lang="zh-TW" altLang="en-US" sz="3200" dirty="0" smtClean="0"/>
              <a:t>教務處資訊組 報告</a:t>
            </a:r>
            <a:endParaRPr lang="zh-TW" altLang="en-US" sz="3200" dirty="0"/>
          </a:p>
        </p:txBody>
      </p:sp>
    </p:spTree>
    <p:extLst>
      <p:ext uri="{BB962C8B-B14F-4D97-AF65-F5344CB8AC3E}">
        <p14:creationId xmlns:p14="http://schemas.microsoft.com/office/powerpoint/2010/main" val="186935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zh-TW" altLang="en-US" sz="4000" dirty="0"/>
              <a:t>電腦處理個人資料保護法於學校之使用</a:t>
            </a:r>
            <a:r>
              <a:rPr lang="zh-TW" altLang="en-US" sz="4000" dirty="0" smtClean="0"/>
              <a:t>注意事項</a:t>
            </a:r>
            <a:endParaRPr lang="zh-TW" altLang="en-US" sz="4000" dirty="0"/>
          </a:p>
        </p:txBody>
      </p:sp>
      <p:sp>
        <p:nvSpPr>
          <p:cNvPr id="3" name="內容版面配置區 2"/>
          <p:cNvSpPr>
            <a:spLocks noGrp="1"/>
          </p:cNvSpPr>
          <p:nvPr>
            <p:ph idx="1"/>
          </p:nvPr>
        </p:nvSpPr>
        <p:spPr/>
        <p:txBody>
          <a:bodyPr>
            <a:noAutofit/>
          </a:bodyPr>
          <a:lstStyle/>
          <a:p>
            <a:pPr marL="742950" indent="-742950">
              <a:buFont typeface="+mj-lt"/>
              <a:buAutoNum type="arabicPeriod"/>
            </a:pPr>
            <a:r>
              <a:rPr lang="zh-TW" altLang="en-US" sz="3600" dirty="0" smtClean="0"/>
              <a:t>「</a:t>
            </a:r>
            <a:r>
              <a:rPr lang="zh-TW" altLang="en-US" sz="3600" dirty="0"/>
              <a:t>電腦處理個人資料保護法」所稱「個人資料」：指自然人之姓名、出生年月日、身分證統一編號、特徵、指紋、婚姻、家庭、教育、職業、健康、病歷、財務情況、社會活動及其他</a:t>
            </a:r>
            <a:r>
              <a:rPr lang="zh-TW" altLang="en-US" sz="3600" b="1" dirty="0">
                <a:solidFill>
                  <a:srgbClr val="FF0000"/>
                </a:solidFill>
              </a:rPr>
              <a:t>足資識別該個人之資料。</a:t>
            </a:r>
            <a:br>
              <a:rPr lang="zh-TW" altLang="en-US" sz="3600" b="1" dirty="0">
                <a:solidFill>
                  <a:srgbClr val="FF0000"/>
                </a:solidFill>
              </a:rPr>
            </a:br>
            <a:endParaRPr lang="zh-TW" altLang="en-US" sz="3600" b="1" dirty="0">
              <a:solidFill>
                <a:srgbClr val="FF0000"/>
              </a:solidFill>
            </a:endParaRPr>
          </a:p>
        </p:txBody>
      </p:sp>
    </p:spTree>
    <p:extLst>
      <p:ext uri="{BB962C8B-B14F-4D97-AF65-F5344CB8AC3E}">
        <p14:creationId xmlns:p14="http://schemas.microsoft.com/office/powerpoint/2010/main" val="176298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4000" dirty="0"/>
              <a:t>電腦處理個人資料保護法於學校之使用注意事項</a:t>
            </a:r>
          </a:p>
        </p:txBody>
      </p:sp>
      <p:sp>
        <p:nvSpPr>
          <p:cNvPr id="3" name="內容版面配置區 2"/>
          <p:cNvSpPr>
            <a:spLocks noGrp="1"/>
          </p:cNvSpPr>
          <p:nvPr>
            <p:ph idx="1"/>
          </p:nvPr>
        </p:nvSpPr>
        <p:spPr/>
        <p:txBody>
          <a:bodyPr>
            <a:normAutofit/>
          </a:bodyPr>
          <a:lstStyle/>
          <a:p>
            <a:pPr marL="742950" indent="-742950">
              <a:buFont typeface="+mj-lt"/>
              <a:buAutoNum type="arabicPeriod" startAt="2"/>
            </a:pPr>
            <a:r>
              <a:rPr lang="zh-TW" altLang="en-US" sz="3600" dirty="0" smtClean="0"/>
              <a:t>學校</a:t>
            </a:r>
            <a:r>
              <a:rPr lang="zh-TW" altLang="en-US" sz="3600" dirty="0"/>
              <a:t>易發生違反「電腦處理個人資料保護法」之情事為將參與活動</a:t>
            </a:r>
            <a:r>
              <a:rPr lang="en-US" altLang="zh-TW" sz="3600" dirty="0"/>
              <a:t>(</a:t>
            </a:r>
            <a:r>
              <a:rPr lang="zh-TW" altLang="en-US" sz="3600" dirty="0"/>
              <a:t>培訓）人員之身份證字號、生日、地址、電話等足資辨識該個人之</a:t>
            </a:r>
            <a:r>
              <a:rPr lang="zh-TW" altLang="en-US" sz="3600" b="1" dirty="0">
                <a:solidFill>
                  <a:srgbClr val="FF0000"/>
                </a:solidFill>
              </a:rPr>
              <a:t>資料上網</a:t>
            </a:r>
            <a:r>
              <a:rPr lang="zh-TW" altLang="en-US" sz="3600" dirty="0"/>
              <a:t>，務請加強宣導。</a:t>
            </a:r>
            <a:br>
              <a:rPr lang="zh-TW" altLang="en-US" sz="3600" dirty="0"/>
            </a:br>
            <a:endParaRPr lang="zh-TW" altLang="en-US" sz="3600" dirty="0"/>
          </a:p>
        </p:txBody>
      </p:sp>
    </p:spTree>
    <p:extLst>
      <p:ext uri="{BB962C8B-B14F-4D97-AF65-F5344CB8AC3E}">
        <p14:creationId xmlns:p14="http://schemas.microsoft.com/office/powerpoint/2010/main" val="4260001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電腦處理個人資料保護法於學校之使用注意事項</a:t>
            </a:r>
          </a:p>
        </p:txBody>
      </p:sp>
      <p:sp>
        <p:nvSpPr>
          <p:cNvPr id="3" name="內容版面配置區 2"/>
          <p:cNvSpPr>
            <a:spLocks noGrp="1"/>
          </p:cNvSpPr>
          <p:nvPr>
            <p:ph idx="1"/>
          </p:nvPr>
        </p:nvSpPr>
        <p:spPr/>
        <p:txBody>
          <a:bodyPr>
            <a:normAutofit/>
          </a:bodyPr>
          <a:lstStyle/>
          <a:p>
            <a:pPr marL="742950" indent="-742950">
              <a:buFont typeface="+mj-lt"/>
              <a:buAutoNum type="arabicPeriod" startAt="3"/>
            </a:pPr>
            <a:r>
              <a:rPr lang="zh-TW" altLang="en-US" sz="3600" dirty="0" smtClean="0"/>
              <a:t>「</a:t>
            </a:r>
            <a:r>
              <a:rPr lang="zh-TW" altLang="en-US" sz="3600" dirty="0"/>
              <a:t>班級網頁</a:t>
            </a:r>
            <a:r>
              <a:rPr lang="zh-TW" altLang="en-US" sz="3600" dirty="0" smtClean="0"/>
              <a:t>」</a:t>
            </a:r>
            <a:r>
              <a:rPr lang="zh-TW" altLang="en-US" sz="3600" dirty="0"/>
              <a:t>：</a:t>
            </a:r>
            <a:r>
              <a:rPr lang="zh-TW" altLang="en-US" sz="3600" dirty="0" smtClean="0"/>
              <a:t>請</a:t>
            </a:r>
            <a:r>
              <a:rPr lang="zh-TW" altLang="en-US" sz="3600" dirty="0"/>
              <a:t>不要放置</a:t>
            </a:r>
            <a:r>
              <a:rPr lang="zh-TW" altLang="en-US" sz="3600" b="1" dirty="0">
                <a:solidFill>
                  <a:srgbClr val="FF0000"/>
                </a:solidFill>
              </a:rPr>
              <a:t>生日</a:t>
            </a:r>
            <a:r>
              <a:rPr lang="zh-TW" altLang="en-US" sz="3600" b="1" dirty="0" smtClean="0">
                <a:solidFill>
                  <a:srgbClr val="FF0000"/>
                </a:solidFill>
              </a:rPr>
              <a:t>、</a:t>
            </a:r>
            <a:endParaRPr lang="en-US" altLang="zh-TW" sz="3600" b="1" dirty="0" smtClean="0">
              <a:solidFill>
                <a:srgbClr val="FF0000"/>
              </a:solidFill>
            </a:endParaRPr>
          </a:p>
          <a:p>
            <a:pPr marL="0" indent="0">
              <a:buNone/>
            </a:pPr>
            <a:r>
              <a:rPr lang="zh-TW" altLang="en-US" sz="3600" b="1" dirty="0">
                <a:solidFill>
                  <a:srgbClr val="FF0000"/>
                </a:solidFill>
              </a:rPr>
              <a:t> </a:t>
            </a:r>
            <a:r>
              <a:rPr lang="zh-TW" altLang="en-US" sz="3600" b="1" dirty="0" smtClean="0">
                <a:solidFill>
                  <a:srgbClr val="FF0000"/>
                </a:solidFill>
              </a:rPr>
              <a:t>      地址</a:t>
            </a:r>
            <a:r>
              <a:rPr lang="zh-TW" altLang="en-US" sz="3600" b="1" dirty="0">
                <a:solidFill>
                  <a:srgbClr val="FF0000"/>
                </a:solidFill>
              </a:rPr>
              <a:t>、電話</a:t>
            </a:r>
            <a:r>
              <a:rPr lang="zh-TW" altLang="en-US" sz="3600" dirty="0"/>
              <a:t>等學生個人資料</a:t>
            </a:r>
            <a:r>
              <a:rPr lang="zh-TW" altLang="en-US" sz="3600" dirty="0" smtClean="0"/>
              <a:t>；</a:t>
            </a:r>
            <a:endParaRPr lang="en-US" altLang="zh-TW" sz="3600" dirty="0" smtClean="0"/>
          </a:p>
          <a:p>
            <a:r>
              <a:rPr lang="zh-TW" altLang="en-US" sz="3600" dirty="0" smtClean="0"/>
              <a:t>若</a:t>
            </a:r>
            <a:r>
              <a:rPr lang="zh-TW" altLang="en-US" sz="3600" dirty="0"/>
              <a:t>放置班級成員名單，則請將姓氏取消，僅列出「</a:t>
            </a:r>
            <a:r>
              <a:rPr lang="zh-TW" altLang="en-US" sz="3600" b="1" dirty="0">
                <a:solidFill>
                  <a:srgbClr val="FF0000"/>
                </a:solidFill>
              </a:rPr>
              <a:t>名</a:t>
            </a:r>
            <a:r>
              <a:rPr lang="zh-TW" altLang="en-US" sz="3600" dirty="0"/>
              <a:t>」</a:t>
            </a:r>
            <a:r>
              <a:rPr lang="zh-TW" altLang="en-US" sz="3600" dirty="0" smtClean="0"/>
              <a:t>；</a:t>
            </a:r>
            <a:endParaRPr lang="en-US" altLang="zh-TW" sz="3600" dirty="0" smtClean="0"/>
          </a:p>
          <a:p>
            <a:r>
              <a:rPr lang="zh-TW" altLang="en-US" sz="3600" dirty="0" smtClean="0"/>
              <a:t>放置</a:t>
            </a:r>
            <a:r>
              <a:rPr lang="zh-TW" altLang="en-US" sz="3600" dirty="0"/>
              <a:t>照片時，以</a:t>
            </a:r>
            <a:r>
              <a:rPr lang="zh-TW" altLang="en-US" sz="3600" b="1" dirty="0">
                <a:solidFill>
                  <a:srgbClr val="FF0000"/>
                </a:solidFill>
              </a:rPr>
              <a:t>合照</a:t>
            </a:r>
            <a:r>
              <a:rPr lang="zh-TW" altLang="en-US" sz="3600" dirty="0"/>
              <a:t>為宜，且不標註可供辨識學生身份的資料</a:t>
            </a:r>
            <a:r>
              <a:rPr lang="zh-TW" altLang="en-US" sz="3600" dirty="0" smtClean="0"/>
              <a:t>。</a:t>
            </a:r>
            <a:endParaRPr lang="zh-TW" altLang="en-US" sz="3600" dirty="0"/>
          </a:p>
        </p:txBody>
      </p:sp>
    </p:spTree>
    <p:extLst>
      <p:ext uri="{BB962C8B-B14F-4D97-AF65-F5344CB8AC3E}">
        <p14:creationId xmlns:p14="http://schemas.microsoft.com/office/powerpoint/2010/main" val="2646086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normAutofit/>
          </a:bodyPr>
          <a:lstStyle/>
          <a:p>
            <a:r>
              <a:rPr lang="zh-TW" altLang="en-US" sz="3600" dirty="0"/>
              <a:t>教育部來文有關確保學生及家長隱私權益，避免學生個人資料外洩，教師務必善盡保護學生資料之</a:t>
            </a:r>
            <a:r>
              <a:rPr lang="zh-TW" altLang="en-US" sz="3600" dirty="0" smtClean="0"/>
              <a:t>職責</a:t>
            </a:r>
            <a:endParaRPr lang="en-US" altLang="zh-TW" sz="3600" dirty="0" smtClean="0"/>
          </a:p>
          <a:p>
            <a:r>
              <a:rPr lang="zh-TW" altLang="en-US" sz="3600" dirty="0"/>
              <a:t>說明</a:t>
            </a:r>
            <a:r>
              <a:rPr lang="zh-TW" altLang="en-US" sz="3600" dirty="0" smtClean="0"/>
              <a:t>：</a:t>
            </a:r>
            <a:endParaRPr lang="zh-TW" altLang="en-US" sz="3600" dirty="0"/>
          </a:p>
          <a:p>
            <a:pPr marL="0" indent="0">
              <a:buNone/>
            </a:pPr>
            <a:r>
              <a:rPr lang="zh-TW" altLang="en-US" sz="3600" dirty="0"/>
              <a:t>一、依據教育部</a:t>
            </a:r>
            <a:r>
              <a:rPr lang="en-US" altLang="zh-TW" sz="3600" dirty="0"/>
              <a:t>99</a:t>
            </a:r>
            <a:r>
              <a:rPr lang="zh-TW" altLang="en-US" sz="3600" dirty="0"/>
              <a:t>年</a:t>
            </a:r>
            <a:r>
              <a:rPr lang="en-US" altLang="zh-TW" sz="3600" dirty="0"/>
              <a:t>9</a:t>
            </a:r>
            <a:r>
              <a:rPr lang="zh-TW" altLang="en-US" sz="3600" dirty="0"/>
              <a:t>月</a:t>
            </a:r>
            <a:r>
              <a:rPr lang="en-US" altLang="zh-TW" sz="3600" dirty="0"/>
              <a:t>13</a:t>
            </a:r>
            <a:r>
              <a:rPr lang="zh-TW" altLang="en-US" sz="3600" dirty="0"/>
              <a:t>日台國（一）字第</a:t>
            </a:r>
            <a:r>
              <a:rPr lang="en-US" altLang="zh-TW" sz="3600" dirty="0"/>
              <a:t>0990158146A</a:t>
            </a:r>
            <a:r>
              <a:rPr lang="zh-TW" altLang="en-US" sz="3600" dirty="0"/>
              <a:t>號函辦理</a:t>
            </a:r>
            <a:r>
              <a:rPr lang="zh-TW" altLang="en-US" sz="3600" dirty="0" smtClean="0"/>
              <a:t>。</a:t>
            </a:r>
            <a:endParaRPr lang="zh-TW" altLang="en-US" sz="3600" dirty="0"/>
          </a:p>
          <a:p>
            <a:endParaRPr lang="zh-TW" altLang="en-US" sz="3600" dirty="0"/>
          </a:p>
          <a:p>
            <a:endParaRPr lang="zh-TW" altLang="en-US" sz="3600" dirty="0"/>
          </a:p>
        </p:txBody>
      </p:sp>
      <p:sp>
        <p:nvSpPr>
          <p:cNvPr id="6" name="Rectangle 2"/>
          <p:cNvSpPr>
            <a:spLocks noGrp="1" noChangeArrowheads="1"/>
          </p:cNvSpPr>
          <p:nvPr>
            <p:ph type="title"/>
          </p:nvPr>
        </p:nvSpPr>
        <p:spPr bwMode="auto">
          <a:xfrm>
            <a:off x="288100" y="608281"/>
            <a:ext cx="8781276"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4000" b="0"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教育單位因應新個資法系列宣導</a:t>
            </a:r>
            <a:r>
              <a:rPr kumimoji="0" lang="en-US" altLang="zh-TW" sz="4000" b="0"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a:t>
            </a:r>
            <a:r>
              <a:rPr kumimoji="0" lang="zh-TW" altLang="en-US" sz="4000" b="0"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二</a:t>
            </a:r>
            <a:r>
              <a:rPr kumimoji="0" lang="en-US" altLang="zh-TW" sz="4000" b="0"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a:t>
            </a:r>
            <a:endParaRPr kumimoji="0" lang="en-US" altLang="zh-TW" sz="4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40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 教師應善盡保護學生個人資料之職責</a:t>
            </a:r>
            <a:endParaRPr kumimoji="0" lang="zh-TW" altLang="en-US" sz="4000" b="0" i="0" u="none" strike="noStrike" cap="none" normalizeH="0" baseline="0" dirty="0" smtClean="0">
              <a:ln>
                <a:noFill/>
              </a:ln>
              <a:solidFill>
                <a:srgbClr val="FF0000"/>
              </a:solidFill>
              <a:effectLst/>
            </a:endParaRPr>
          </a:p>
        </p:txBody>
      </p:sp>
    </p:spTree>
    <p:extLst>
      <p:ext uri="{BB962C8B-B14F-4D97-AF65-F5344CB8AC3E}">
        <p14:creationId xmlns:p14="http://schemas.microsoft.com/office/powerpoint/2010/main" val="1041389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normAutofit/>
          </a:bodyPr>
          <a:lstStyle/>
          <a:p>
            <a:pPr marL="0" indent="0">
              <a:buNone/>
            </a:pPr>
            <a:r>
              <a:rPr lang="zh-TW" altLang="en-US" sz="3600" dirty="0"/>
              <a:t>二、教育部於</a:t>
            </a:r>
            <a:r>
              <a:rPr lang="en-US" altLang="zh-TW" sz="3600" dirty="0"/>
              <a:t>99</a:t>
            </a:r>
            <a:r>
              <a:rPr lang="zh-TW" altLang="en-US" sz="3600" dirty="0"/>
              <a:t>年</a:t>
            </a:r>
            <a:r>
              <a:rPr lang="en-US" altLang="zh-TW" sz="3600" dirty="0"/>
              <a:t>9</a:t>
            </a:r>
            <a:r>
              <a:rPr lang="zh-TW" altLang="en-US" sz="3600" dirty="0"/>
              <a:t>月</a:t>
            </a:r>
            <a:r>
              <a:rPr lang="en-US" altLang="zh-TW" sz="3600" dirty="0"/>
              <a:t>10</a:t>
            </a:r>
            <a:r>
              <a:rPr lang="zh-TW" altLang="en-US" sz="3600" dirty="0"/>
              <a:t>日接獲民眾來電陳情，民眾發現部分學校將申請補助計畫之學生個人資料</a:t>
            </a:r>
            <a:r>
              <a:rPr lang="zh-TW" altLang="en-US" sz="3600" dirty="0" smtClean="0"/>
              <a:t>，</a:t>
            </a:r>
            <a:r>
              <a:rPr lang="zh-TW" altLang="en-US" sz="3600" dirty="0" smtClean="0">
                <a:solidFill>
                  <a:srgbClr val="FF0000"/>
                </a:solidFill>
              </a:rPr>
              <a:t>公告</a:t>
            </a:r>
            <a:r>
              <a:rPr lang="zh-TW" altLang="en-US" sz="3600" dirty="0">
                <a:solidFill>
                  <a:srgbClr val="FF0000"/>
                </a:solidFill>
              </a:rPr>
              <a:t>至網路或存放於網路硬碟供人查閱下載</a:t>
            </a:r>
            <a:r>
              <a:rPr lang="zh-TW" altLang="en-US" sz="3600" dirty="0"/>
              <a:t>，未善盡保護學生資料之職責，已侵犯學生及家長隱私權益，並嚴重觸犯個人資料保護法。</a:t>
            </a:r>
          </a:p>
        </p:txBody>
      </p:sp>
      <p:sp>
        <p:nvSpPr>
          <p:cNvPr id="6" name="Rectangle 2"/>
          <p:cNvSpPr>
            <a:spLocks noGrp="1" noChangeArrowheads="1"/>
          </p:cNvSpPr>
          <p:nvPr>
            <p:ph type="title"/>
          </p:nvPr>
        </p:nvSpPr>
        <p:spPr bwMode="auto">
          <a:xfrm>
            <a:off x="288100" y="608281"/>
            <a:ext cx="8781276"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4000" b="0"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教育單位因應新個資法系列宣導</a:t>
            </a:r>
            <a:r>
              <a:rPr kumimoji="0" lang="en-US" altLang="zh-TW" sz="4000" b="0"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a:t>
            </a:r>
            <a:r>
              <a:rPr kumimoji="0" lang="zh-TW" altLang="en-US" sz="4000" b="0"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二</a:t>
            </a:r>
            <a:r>
              <a:rPr kumimoji="0" lang="en-US" altLang="zh-TW" sz="4000" b="0"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a:t>
            </a:r>
            <a:endParaRPr kumimoji="0" lang="en-US" altLang="zh-TW" sz="4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40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 教師應善盡保護學生個人資料之職責</a:t>
            </a:r>
            <a:endParaRPr kumimoji="0" lang="zh-TW" altLang="en-US" sz="4000" b="0" i="0" u="none" strike="noStrike" cap="none" normalizeH="0" baseline="0" dirty="0" smtClean="0">
              <a:ln>
                <a:noFill/>
              </a:ln>
              <a:solidFill>
                <a:srgbClr val="FF0000"/>
              </a:solidFill>
              <a:effectLst/>
            </a:endParaRPr>
          </a:p>
        </p:txBody>
      </p:sp>
    </p:spTree>
    <p:extLst>
      <p:ext uri="{BB962C8B-B14F-4D97-AF65-F5344CB8AC3E}">
        <p14:creationId xmlns:p14="http://schemas.microsoft.com/office/powerpoint/2010/main" val="3676004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normAutofit/>
          </a:bodyPr>
          <a:lstStyle/>
          <a:p>
            <a:pPr marL="0" indent="0">
              <a:buNone/>
            </a:pPr>
            <a:r>
              <a:rPr lang="zh-TW" altLang="en-US" sz="3600" dirty="0"/>
              <a:t>三、承上，請各校即刻進行學校端網路資訊安全掃描檢視，確保學生個人資料之安全，學生資料如有</a:t>
            </a:r>
            <a:r>
              <a:rPr lang="zh-TW" altLang="en-US" sz="3600" dirty="0">
                <a:solidFill>
                  <a:srgbClr val="FF0000"/>
                </a:solidFill>
              </a:rPr>
              <a:t>涉及隱私權益</a:t>
            </a:r>
            <a:r>
              <a:rPr lang="zh-TW" altLang="en-US" sz="3600" dirty="0"/>
              <a:t>部分，應嚴加管控，務必善盡保護學生資料之職責</a:t>
            </a:r>
          </a:p>
        </p:txBody>
      </p:sp>
      <p:sp>
        <p:nvSpPr>
          <p:cNvPr id="6" name="Rectangle 2"/>
          <p:cNvSpPr>
            <a:spLocks noGrp="1" noChangeArrowheads="1"/>
          </p:cNvSpPr>
          <p:nvPr>
            <p:ph type="title"/>
          </p:nvPr>
        </p:nvSpPr>
        <p:spPr bwMode="auto">
          <a:xfrm>
            <a:off x="288100" y="608281"/>
            <a:ext cx="8781276"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4000" b="0"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教育單位因應新個資法系列宣導</a:t>
            </a:r>
            <a:r>
              <a:rPr kumimoji="0" lang="en-US" altLang="zh-TW" sz="4000" b="0"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a:t>
            </a:r>
            <a:r>
              <a:rPr kumimoji="0" lang="zh-TW" altLang="en-US" sz="4000" b="0"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二</a:t>
            </a:r>
            <a:r>
              <a:rPr kumimoji="0" lang="en-US" altLang="zh-TW" sz="4000" b="0"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a:t>
            </a:r>
            <a:endParaRPr kumimoji="0" lang="en-US" altLang="zh-TW" sz="4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40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 教師應善盡保護學生個人資料之職責</a:t>
            </a:r>
            <a:endParaRPr kumimoji="0" lang="zh-TW" altLang="en-US" sz="4000" b="0" i="0" u="none" strike="noStrike" cap="none" normalizeH="0" baseline="0" dirty="0" smtClean="0">
              <a:ln>
                <a:noFill/>
              </a:ln>
              <a:solidFill>
                <a:srgbClr val="FF0000"/>
              </a:solidFill>
              <a:effectLst/>
            </a:endParaRPr>
          </a:p>
        </p:txBody>
      </p:sp>
    </p:spTree>
    <p:extLst>
      <p:ext uri="{BB962C8B-B14F-4D97-AF65-F5344CB8AC3E}">
        <p14:creationId xmlns:p14="http://schemas.microsoft.com/office/powerpoint/2010/main" val="474252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實</a:t>
            </a:r>
            <a:r>
              <a:rPr lang="zh-TW" altLang="en-US" dirty="0" smtClean="0"/>
              <a:t>例分享</a:t>
            </a:r>
            <a:endParaRPr lang="zh-TW" altLang="en-US" dirty="0"/>
          </a:p>
        </p:txBody>
      </p:sp>
      <p:sp>
        <p:nvSpPr>
          <p:cNvPr id="3" name="內容版面配置區 2"/>
          <p:cNvSpPr>
            <a:spLocks noGrp="1"/>
          </p:cNvSpPr>
          <p:nvPr>
            <p:ph idx="1"/>
          </p:nvPr>
        </p:nvSpPr>
        <p:spPr/>
        <p:txBody>
          <a:bodyPr>
            <a:normAutofit/>
          </a:bodyPr>
          <a:lstStyle/>
          <a:p>
            <a:r>
              <a:rPr lang="en-US" altLang="zh-TW" sz="3600" dirty="0">
                <a:hlinkClick r:id="rId2"/>
              </a:rPr>
              <a:t>http://</a:t>
            </a:r>
            <a:r>
              <a:rPr lang="en-US" altLang="zh-TW" sz="3600" dirty="0" smtClean="0">
                <a:hlinkClick r:id="rId2"/>
              </a:rPr>
              <a:t>www.appledaily.com.tw/appledaily/article/newheadline/20121110/34632872</a:t>
            </a:r>
            <a:endParaRPr lang="en-US" altLang="zh-TW" sz="3600" dirty="0" smtClean="0"/>
          </a:p>
          <a:p>
            <a:endParaRPr lang="zh-TW" altLang="en-US" sz="3600" dirty="0"/>
          </a:p>
        </p:txBody>
      </p:sp>
    </p:spTree>
    <p:extLst>
      <p:ext uri="{BB962C8B-B14F-4D97-AF65-F5344CB8AC3E}">
        <p14:creationId xmlns:p14="http://schemas.microsoft.com/office/powerpoint/2010/main" val="2096568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法務部</a:t>
            </a:r>
            <a:r>
              <a:rPr lang="zh-TW" altLang="en-US" dirty="0"/>
              <a:t>  </a:t>
            </a:r>
            <a:r>
              <a:rPr lang="zh-TW" altLang="en-US" dirty="0" smtClean="0"/>
              <a:t>個人資料保護專區</a:t>
            </a:r>
            <a:r>
              <a:rPr lang="en-US" altLang="zh-TW" dirty="0" smtClean="0"/>
              <a:t/>
            </a:r>
            <a:br>
              <a:rPr lang="en-US" altLang="zh-TW" dirty="0" smtClean="0"/>
            </a:br>
            <a:r>
              <a:rPr lang="zh-TW" altLang="en-US" dirty="0" smtClean="0"/>
              <a:t>                             個資法問與答</a:t>
            </a:r>
            <a:endParaRPr lang="zh-TW" altLang="en-US" dirty="0"/>
          </a:p>
        </p:txBody>
      </p:sp>
      <p:sp>
        <p:nvSpPr>
          <p:cNvPr id="3" name="內容版面配置區 2"/>
          <p:cNvSpPr>
            <a:spLocks noGrp="1"/>
          </p:cNvSpPr>
          <p:nvPr>
            <p:ph idx="1"/>
          </p:nvPr>
        </p:nvSpPr>
        <p:spPr>
          <a:xfrm>
            <a:off x="677334" y="2160589"/>
            <a:ext cx="8596668" cy="4489593"/>
          </a:xfrm>
        </p:spPr>
        <p:txBody>
          <a:bodyPr>
            <a:noAutofit/>
          </a:bodyPr>
          <a:lstStyle/>
          <a:p>
            <a:r>
              <a:rPr lang="en-US" altLang="zh-TW" sz="2800" dirty="0"/>
              <a:t>【</a:t>
            </a:r>
            <a:r>
              <a:rPr lang="zh-TW" altLang="en-US" sz="2800" dirty="0"/>
              <a:t>個資法即時通</a:t>
            </a:r>
            <a:r>
              <a:rPr lang="en-US" altLang="zh-TW" sz="2800" dirty="0"/>
              <a:t>】</a:t>
            </a:r>
            <a:r>
              <a:rPr lang="zh-TW" altLang="en-US" sz="2800" dirty="0"/>
              <a:t>個資法施行後，學校張貼榮譽榜，一律需匿學生姓名？</a:t>
            </a:r>
          </a:p>
          <a:p>
            <a:r>
              <a:rPr lang="zh-TW" altLang="en-US" sz="2800" dirty="0"/>
              <a:t>張貼日期：</a:t>
            </a:r>
            <a:r>
              <a:rPr lang="en-US" altLang="zh-TW" sz="2800" dirty="0" smtClean="0"/>
              <a:t>2012/11/14</a:t>
            </a:r>
          </a:p>
          <a:p>
            <a:r>
              <a:rPr lang="zh-TW" altLang="en-US" sz="2800" dirty="0" smtClean="0"/>
              <a:t>答</a:t>
            </a:r>
            <a:r>
              <a:rPr lang="zh-TW" altLang="en-US" sz="2800" dirty="0"/>
              <a:t>：</a:t>
            </a:r>
            <a:r>
              <a:rPr lang="zh-TW" altLang="en-US" sz="2800" b="1" dirty="0">
                <a:solidFill>
                  <a:srgbClr val="FF0000"/>
                </a:solidFill>
              </a:rPr>
              <a:t>學校為達成教育或訓練行政目的，於其必要範圍內所為獎勵學生行為</a:t>
            </a:r>
            <a:r>
              <a:rPr lang="zh-TW" altLang="en-US" sz="2800" dirty="0"/>
              <a:t>，如張貼榮譽榜揭示姓名，符合個資法第</a:t>
            </a:r>
            <a:r>
              <a:rPr lang="en-US" altLang="zh-TW" sz="2800" dirty="0"/>
              <a:t>16</a:t>
            </a:r>
            <a:r>
              <a:rPr lang="zh-TW" altLang="en-US" sz="2800" dirty="0"/>
              <a:t>條、第</a:t>
            </a:r>
            <a:r>
              <a:rPr lang="en-US" altLang="zh-TW" sz="2800" dirty="0"/>
              <a:t>20</a:t>
            </a:r>
            <a:r>
              <a:rPr lang="zh-TW" altLang="en-US" sz="2800" dirty="0"/>
              <a:t>條利用規定，</a:t>
            </a:r>
            <a:r>
              <a:rPr lang="zh-TW" altLang="en-US" sz="2800" b="1" dirty="0"/>
              <a:t>無需過度遮掩姓名</a:t>
            </a:r>
            <a:r>
              <a:rPr lang="zh-TW" altLang="en-US" sz="2800" dirty="0"/>
              <a:t>，否則有違個資法第</a:t>
            </a:r>
            <a:r>
              <a:rPr lang="en-US" altLang="zh-TW" sz="2800" dirty="0"/>
              <a:t>1</a:t>
            </a:r>
            <a:r>
              <a:rPr lang="zh-TW" altLang="en-US" sz="2800" dirty="0"/>
              <a:t>條規定所稱「促進個人資料之合理利用」意旨</a:t>
            </a:r>
            <a:r>
              <a:rPr lang="zh-TW" altLang="en-US" sz="2800" dirty="0" smtClean="0"/>
              <a:t>。</a:t>
            </a:r>
            <a:endParaRPr lang="en-US" altLang="zh-TW" sz="2800" dirty="0" smtClean="0"/>
          </a:p>
          <a:p>
            <a:r>
              <a:rPr lang="en-US" altLang="zh-TW" sz="2800" dirty="0">
                <a:hlinkClick r:id="rId2"/>
              </a:rPr>
              <a:t>http://</a:t>
            </a:r>
            <a:r>
              <a:rPr lang="en-US" altLang="zh-TW" sz="2800" dirty="0" smtClean="0">
                <a:hlinkClick r:id="rId2"/>
              </a:rPr>
              <a:t>pipa.moj.gov.tw/cp.asp?xItem=1253&amp;ctNode=408&amp;mp=1</a:t>
            </a:r>
            <a:endParaRPr lang="en-US" altLang="zh-TW" sz="2800" dirty="0" smtClean="0"/>
          </a:p>
        </p:txBody>
      </p:sp>
    </p:spTree>
    <p:extLst>
      <p:ext uri="{BB962C8B-B14F-4D97-AF65-F5344CB8AC3E}">
        <p14:creationId xmlns:p14="http://schemas.microsoft.com/office/powerpoint/2010/main" val="1412973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sp>
        <p:nvSpPr>
          <p:cNvPr id="3" name="內容版面配置區 2"/>
          <p:cNvSpPr>
            <a:spLocks noGrp="1"/>
          </p:cNvSpPr>
          <p:nvPr>
            <p:ph idx="1"/>
          </p:nvPr>
        </p:nvSpPr>
        <p:spPr/>
        <p:txBody>
          <a:bodyPr/>
          <a:lstStyle/>
          <a:p>
            <a:r>
              <a:rPr lang="zh-TW" altLang="en-US" dirty="0" smtClean="0"/>
              <a:t> </a:t>
            </a:r>
            <a:r>
              <a:rPr lang="zh-TW" altLang="en-US" sz="3600" dirty="0" smtClean="0"/>
              <a:t>法務部：學校</a:t>
            </a:r>
            <a:r>
              <a:rPr lang="zh-TW" altLang="en-US" sz="3600" dirty="0"/>
              <a:t>張貼有學生名字的榮譽榜，是為</a:t>
            </a:r>
            <a:r>
              <a:rPr lang="zh-TW" altLang="en-US" sz="3600" i="1" dirty="0">
                <a:solidFill>
                  <a:srgbClr val="FF0000"/>
                </a:solidFill>
              </a:rPr>
              <a:t>執行教育工作</a:t>
            </a:r>
            <a:r>
              <a:rPr lang="zh-TW" altLang="en-US" sz="3600" dirty="0"/>
              <a:t>，有</a:t>
            </a:r>
            <a:r>
              <a:rPr lang="zh-TW" altLang="en-US" sz="3600" b="1" i="1" dirty="0">
                <a:solidFill>
                  <a:srgbClr val="FF0000"/>
                </a:solidFill>
              </a:rPr>
              <a:t>特定的教育目的</a:t>
            </a:r>
            <a:r>
              <a:rPr lang="zh-TW" altLang="en-US" sz="3600" dirty="0"/>
              <a:t>，並沒有違反個資法。</a:t>
            </a:r>
          </a:p>
        </p:txBody>
      </p:sp>
    </p:spTree>
    <p:extLst>
      <p:ext uri="{BB962C8B-B14F-4D97-AF65-F5344CB8AC3E}">
        <p14:creationId xmlns:p14="http://schemas.microsoft.com/office/powerpoint/2010/main" val="1860574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影片分</a:t>
            </a:r>
            <a:r>
              <a:rPr lang="zh-TW" altLang="en-US" dirty="0"/>
              <a:t>享</a:t>
            </a:r>
          </a:p>
        </p:txBody>
      </p:sp>
      <p:sp>
        <p:nvSpPr>
          <p:cNvPr id="3" name="內容版面配置區 2"/>
          <p:cNvSpPr>
            <a:spLocks noGrp="1"/>
          </p:cNvSpPr>
          <p:nvPr>
            <p:ph idx="1"/>
          </p:nvPr>
        </p:nvSpPr>
        <p:spPr/>
        <p:txBody>
          <a:bodyPr>
            <a:noAutofit/>
          </a:bodyPr>
          <a:lstStyle/>
          <a:p>
            <a:r>
              <a:rPr lang="zh-TW" altLang="en-US" sz="3600" dirty="0"/>
              <a:t>個人資料保護法</a:t>
            </a:r>
            <a:r>
              <a:rPr lang="en-US" altLang="zh-TW" sz="3600" dirty="0"/>
              <a:t>_</a:t>
            </a:r>
            <a:r>
              <a:rPr lang="zh-TW" altLang="en-US" sz="3600" dirty="0"/>
              <a:t>斑馬篇國語版</a:t>
            </a:r>
            <a:r>
              <a:rPr lang="en-US" altLang="zh-TW" sz="3600" dirty="0"/>
              <a:t>.mpg </a:t>
            </a:r>
            <a:endParaRPr lang="en-US" altLang="zh-TW" sz="3600" dirty="0" smtClean="0"/>
          </a:p>
          <a:p>
            <a:pPr lvl="1"/>
            <a:r>
              <a:rPr lang="en-US" altLang="zh-TW" sz="3600" dirty="0">
                <a:hlinkClick r:id="rId2"/>
              </a:rPr>
              <a:t>http://</a:t>
            </a:r>
            <a:r>
              <a:rPr lang="en-US" altLang="zh-TW" sz="3600" dirty="0" smtClean="0">
                <a:hlinkClick r:id="rId2"/>
              </a:rPr>
              <a:t>www.youtube.com/watch?v=0bCoN0abhjE</a:t>
            </a:r>
            <a:endParaRPr lang="en-US" altLang="zh-TW" sz="3600" dirty="0" smtClean="0"/>
          </a:p>
          <a:p>
            <a:r>
              <a:rPr lang="zh-TW" altLang="en-US" sz="3600" b="1" dirty="0"/>
              <a:t>個人資料保護法宣導說明會</a:t>
            </a:r>
            <a:r>
              <a:rPr lang="en-US" altLang="zh-TW" sz="3600" b="1" dirty="0"/>
              <a:t>1226bwmv.wmv </a:t>
            </a:r>
            <a:endParaRPr lang="en-US" altLang="zh-TW" sz="3600" dirty="0" smtClean="0"/>
          </a:p>
          <a:p>
            <a:pPr lvl="1"/>
            <a:r>
              <a:rPr lang="en-US" altLang="zh-TW" sz="3600" dirty="0">
                <a:hlinkClick r:id="rId3"/>
              </a:rPr>
              <a:t>http://</a:t>
            </a:r>
            <a:r>
              <a:rPr lang="en-US" altLang="zh-TW" sz="3600" dirty="0" smtClean="0">
                <a:hlinkClick r:id="rId3"/>
              </a:rPr>
              <a:t>www.youtube.com/watch?v=aMh15hzvo2w</a:t>
            </a:r>
            <a:endParaRPr lang="en-US" altLang="zh-TW" sz="3600" dirty="0" smtClean="0"/>
          </a:p>
          <a:p>
            <a:endParaRPr lang="en-US" altLang="zh-TW" sz="3600" dirty="0" smtClean="0"/>
          </a:p>
        </p:txBody>
      </p:sp>
    </p:spTree>
    <p:extLst>
      <p:ext uri="{BB962C8B-B14F-4D97-AF65-F5344CB8AC3E}">
        <p14:creationId xmlns:p14="http://schemas.microsoft.com/office/powerpoint/2010/main" val="3300878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77334" y="659704"/>
            <a:ext cx="8596668" cy="1320800"/>
          </a:xfrm>
        </p:spPr>
        <p:txBody>
          <a:bodyPr/>
          <a:lstStyle/>
          <a:p>
            <a:r>
              <a:rPr lang="zh-TW" altLang="en-US" dirty="0" smtClean="0"/>
              <a:t>因應措施</a:t>
            </a:r>
            <a:endParaRPr lang="zh-TW" altLang="en-US" dirty="0"/>
          </a:p>
        </p:txBody>
      </p:sp>
      <p:sp>
        <p:nvSpPr>
          <p:cNvPr id="3" name="內容版面配置區 2"/>
          <p:cNvSpPr>
            <a:spLocks noGrp="1"/>
          </p:cNvSpPr>
          <p:nvPr>
            <p:ph idx="1"/>
          </p:nvPr>
        </p:nvSpPr>
        <p:spPr/>
        <p:txBody>
          <a:bodyPr/>
          <a:lstStyle/>
          <a:p>
            <a:r>
              <a:rPr lang="zh-TW" altLang="en-US" sz="3600" dirty="0"/>
              <a:t>個資應於</a:t>
            </a:r>
            <a:r>
              <a:rPr lang="zh-TW" altLang="en-US" sz="3600" dirty="0">
                <a:solidFill>
                  <a:srgbClr val="FF0000"/>
                </a:solidFill>
              </a:rPr>
              <a:t>收集原因消失後予以刪除</a:t>
            </a:r>
            <a:r>
              <a:rPr lang="zh-TW" altLang="en-US" sz="3600" dirty="0"/>
              <a:t>：由保管個資者自行刪除不需使用且非永久保存之電子檔個資及銷毀書面個資</a:t>
            </a:r>
            <a:r>
              <a:rPr lang="zh-TW" altLang="en-US" dirty="0" smtClean="0"/>
              <a:t>。</a:t>
            </a:r>
            <a:endParaRPr lang="en-US" altLang="zh-TW" dirty="0" smtClean="0"/>
          </a:p>
          <a:p>
            <a:r>
              <a:rPr lang="zh-TW" altLang="en-US" sz="3600" dirty="0"/>
              <a:t>公布學生資料，姓名、學號、年班級等僅能三擇一公布。</a:t>
            </a:r>
          </a:p>
        </p:txBody>
      </p:sp>
    </p:spTree>
    <p:extLst>
      <p:ext uri="{BB962C8B-B14F-4D97-AF65-F5344CB8AC3E}">
        <p14:creationId xmlns:p14="http://schemas.microsoft.com/office/powerpoint/2010/main" val="1646071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sp>
        <p:nvSpPr>
          <p:cNvPr id="3" name="內容版面配置區 2"/>
          <p:cNvSpPr>
            <a:spLocks noGrp="1"/>
          </p:cNvSpPr>
          <p:nvPr>
            <p:ph idx="1"/>
          </p:nvPr>
        </p:nvSpPr>
        <p:spPr/>
        <p:txBody>
          <a:bodyPr>
            <a:normAutofit/>
          </a:bodyPr>
          <a:lstStyle/>
          <a:p>
            <a:pPr lvl="0"/>
            <a:r>
              <a:rPr lang="zh-TW" altLang="zh-TW" sz="2800" dirty="0"/>
              <a:t>外洩資料超過</a:t>
            </a:r>
            <a:r>
              <a:rPr lang="en-US" altLang="zh-TW" sz="2800" dirty="0"/>
              <a:t>20</a:t>
            </a:r>
            <a:r>
              <a:rPr lang="zh-TW" altLang="zh-TW" sz="2800" dirty="0"/>
              <a:t>筆，可集結訴訟。</a:t>
            </a:r>
          </a:p>
          <a:p>
            <a:pPr lvl="0"/>
            <a:r>
              <a:rPr lang="zh-TW" altLang="zh-TW" sz="2800" dirty="0" smtClean="0"/>
              <a:t>附件</a:t>
            </a:r>
            <a:r>
              <a:rPr lang="zh-TW" altLang="zh-TW" sz="2800" dirty="0"/>
              <a:t>要注意個資，罰金</a:t>
            </a:r>
            <a:r>
              <a:rPr lang="en-US" altLang="zh-TW" sz="2800" dirty="0"/>
              <a:t>=</a:t>
            </a:r>
            <a:r>
              <a:rPr lang="zh-TW" altLang="zh-TW" sz="2800" dirty="0"/>
              <a:t>點閱數</a:t>
            </a:r>
            <a:r>
              <a:rPr lang="en-US" altLang="zh-TW" sz="2800" dirty="0"/>
              <a:t>*</a:t>
            </a:r>
            <a:r>
              <a:rPr lang="en-US" altLang="zh-TW" sz="2800" dirty="0" smtClean="0"/>
              <a:t>500</a:t>
            </a:r>
            <a:endParaRPr lang="en-US" altLang="zh-TW" sz="2800" dirty="0"/>
          </a:p>
          <a:p>
            <a:pPr lvl="0"/>
            <a:r>
              <a:rPr lang="zh-TW" altLang="zh-TW" sz="2800" kern="100" dirty="0" smtClean="0">
                <a:latin typeface="Calibri" panose="020F0502020204030204" pitchFamily="34" charset="0"/>
                <a:ea typeface="新細明體" panose="02020500000000000000" pitchFamily="18" charset="-120"/>
                <a:cs typeface="Times New Roman" panose="02020603050405020304" pitchFamily="18" charset="0"/>
              </a:rPr>
              <a:t>公務人員</a:t>
            </a:r>
            <a:r>
              <a:rPr lang="zh-TW" altLang="zh-TW" sz="2800" kern="100" dirty="0">
                <a:latin typeface="Calibri" panose="020F0502020204030204" pitchFamily="34" charset="0"/>
                <a:ea typeface="新細明體" panose="02020500000000000000" pitchFamily="18" charset="-120"/>
                <a:cs typeface="Times New Roman" panose="02020603050405020304" pitchFamily="18" charset="0"/>
              </a:rPr>
              <a:t>假借職務上之權力、機會或方法，犯罪者，</a:t>
            </a:r>
            <a:r>
              <a:rPr lang="zh-TW" altLang="zh-TW" sz="2800" kern="100" dirty="0">
                <a:highlight>
                  <a:srgbClr val="FFFF00"/>
                </a:highlight>
                <a:latin typeface="Calibri" panose="020F0502020204030204" pitchFamily="34" charset="0"/>
                <a:ea typeface="新細明體" panose="02020500000000000000" pitchFamily="18" charset="-120"/>
                <a:cs typeface="Times New Roman" panose="02020603050405020304" pitchFamily="18" charset="0"/>
              </a:rPr>
              <a:t>加重其刑至二分之一</a:t>
            </a:r>
            <a:r>
              <a:rPr lang="zh-TW" altLang="zh-TW" sz="2800" kern="100" dirty="0" smtClean="0">
                <a:latin typeface="Calibri" panose="020F0502020204030204" pitchFamily="34" charset="0"/>
                <a:ea typeface="新細明體" panose="02020500000000000000" pitchFamily="18" charset="-120"/>
                <a:cs typeface="Times New Roman" panose="02020603050405020304" pitchFamily="18" charset="0"/>
              </a:rPr>
              <a:t>。</a:t>
            </a:r>
            <a:endParaRPr lang="en-US" altLang="zh-TW" sz="2800" kern="100" dirty="0" smtClean="0">
              <a:latin typeface="Calibri" panose="020F0502020204030204" pitchFamily="34" charset="0"/>
              <a:ea typeface="新細明體" panose="02020500000000000000" pitchFamily="18" charset="-120"/>
              <a:cs typeface="Times New Roman" panose="02020603050405020304" pitchFamily="18" charset="0"/>
            </a:endParaRPr>
          </a:p>
          <a:p>
            <a:pPr lvl="1">
              <a:buFont typeface="Wingdings" panose="05000000000000000000" pitchFamily="2" charset="2"/>
              <a:buChar char=""/>
            </a:pPr>
            <a:r>
              <a:rPr lang="zh-TW" altLang="en-US" sz="2800" kern="100" dirty="0" smtClean="0">
                <a:latin typeface="Calibri" panose="020F0502020204030204" pitchFamily="34" charset="0"/>
                <a:ea typeface="新細明體" panose="02020500000000000000" pitchFamily="18" charset="-120"/>
                <a:cs typeface="Times New Roman" panose="02020603050405020304" pitchFamily="18" charset="0"/>
              </a:rPr>
              <a:t>刑事責任：意圖營利為</a:t>
            </a:r>
            <a:r>
              <a:rPr lang="zh-TW" altLang="en-US" sz="3200" b="1" kern="100" dirty="0" smtClean="0">
                <a:solidFill>
                  <a:srgbClr val="FF0000"/>
                </a:solidFill>
                <a:latin typeface="Calibri" panose="020F0502020204030204" pitchFamily="34" charset="0"/>
                <a:ea typeface="新細明體" panose="02020500000000000000" pitchFamily="18" charset="-120"/>
                <a:cs typeface="Times New Roman" panose="02020603050405020304" pitchFamily="18" charset="0"/>
              </a:rPr>
              <a:t>五年以下有期徒刑</a:t>
            </a:r>
            <a:endParaRPr lang="en-US" altLang="zh-TW" sz="3200" b="1" kern="100" dirty="0" smtClean="0">
              <a:solidFill>
                <a:srgbClr val="FF0000"/>
              </a:solidFill>
              <a:latin typeface="Calibri" panose="020F0502020204030204" pitchFamily="34" charset="0"/>
              <a:ea typeface="新細明體" panose="02020500000000000000" pitchFamily="18" charset="-120"/>
              <a:cs typeface="Times New Roman" panose="02020603050405020304" pitchFamily="18" charset="0"/>
            </a:endParaRPr>
          </a:p>
          <a:p>
            <a:pPr lvl="1">
              <a:buFont typeface="Wingdings" panose="05000000000000000000" pitchFamily="2" charset="2"/>
              <a:buChar char=""/>
            </a:pPr>
            <a:r>
              <a:rPr lang="zh-TW" altLang="en-US" sz="2800" kern="100" dirty="0" smtClean="0">
                <a:latin typeface="Calibri" panose="020F0502020204030204" pitchFamily="34" charset="0"/>
                <a:ea typeface="新細明體" panose="02020500000000000000" pitchFamily="18" charset="-120"/>
                <a:cs typeface="Times New Roman" panose="02020603050405020304" pitchFamily="18" charset="0"/>
              </a:rPr>
              <a:t>民</a:t>
            </a:r>
            <a:r>
              <a:rPr lang="zh-TW" altLang="en-US" sz="2800" kern="100" dirty="0">
                <a:latin typeface="Calibri" panose="020F0502020204030204" pitchFamily="34" charset="0"/>
                <a:ea typeface="新細明體" panose="02020500000000000000" pitchFamily="18" charset="-120"/>
                <a:cs typeface="Times New Roman" panose="02020603050405020304" pitchFamily="18" charset="0"/>
              </a:rPr>
              <a:t>事</a:t>
            </a:r>
            <a:r>
              <a:rPr lang="zh-TW" altLang="en-US" sz="2800" kern="100" dirty="0" smtClean="0">
                <a:latin typeface="Calibri" panose="020F0502020204030204" pitchFamily="34" charset="0"/>
                <a:ea typeface="新細明體" panose="02020500000000000000" pitchFamily="18" charset="-120"/>
                <a:cs typeface="Times New Roman" panose="02020603050405020304" pitchFamily="18" charset="0"/>
              </a:rPr>
              <a:t>責任：最高賠償總額  </a:t>
            </a:r>
            <a:r>
              <a:rPr lang="en-US" altLang="zh-TW" sz="3200" b="1" kern="100" dirty="0" smtClean="0">
                <a:solidFill>
                  <a:srgbClr val="FF0000"/>
                </a:solidFill>
                <a:latin typeface="Calibri" panose="020F0502020204030204" pitchFamily="34" charset="0"/>
                <a:ea typeface="新細明體" panose="02020500000000000000" pitchFamily="18" charset="-120"/>
                <a:cs typeface="Times New Roman" panose="02020603050405020304" pitchFamily="18" charset="0"/>
              </a:rPr>
              <a:t>2</a:t>
            </a:r>
            <a:r>
              <a:rPr lang="zh-TW" altLang="en-US" sz="3200" b="1" kern="100" dirty="0" smtClean="0">
                <a:solidFill>
                  <a:srgbClr val="FF0000"/>
                </a:solidFill>
                <a:latin typeface="Calibri" panose="020F0502020204030204" pitchFamily="34" charset="0"/>
                <a:ea typeface="新細明體" panose="02020500000000000000" pitchFamily="18" charset="-120"/>
                <a:cs typeface="Times New Roman" panose="02020603050405020304" pitchFamily="18" charset="0"/>
              </a:rPr>
              <a:t>  億元</a:t>
            </a:r>
            <a:endParaRPr lang="zh-TW" altLang="zh-TW" sz="3200" b="1" kern="100" dirty="0">
              <a:solidFill>
                <a:srgbClr val="FF0000"/>
              </a:solidFill>
              <a:latin typeface="Calibri" panose="020F0502020204030204" pitchFamily="34" charset="0"/>
              <a:ea typeface="新細明體"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3867664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a:bodyPr>
          <a:lstStyle/>
          <a:p>
            <a:pPr lvl="0"/>
            <a:r>
              <a:rPr lang="zh-TW" altLang="zh-TW" sz="2800" dirty="0"/>
              <a:t>個資盤點不能只在資訊部門〈</a:t>
            </a:r>
            <a:r>
              <a:rPr lang="zh-TW" altLang="zh-TW" sz="2800" dirty="0">
                <a:solidFill>
                  <a:srgbClr val="FF0000"/>
                </a:solidFill>
              </a:rPr>
              <a:t>資訊部門可以協助確認</a:t>
            </a:r>
            <a:r>
              <a:rPr lang="zh-TW" altLang="zh-TW" sz="2800" dirty="0"/>
              <a:t>〉，因為個資法客體含「各種形式含個資的檔案〈如紙張等〉」</a:t>
            </a:r>
            <a:r>
              <a:rPr lang="zh-TW" altLang="zh-TW" sz="2800" dirty="0" smtClean="0"/>
              <a:t>。</a:t>
            </a:r>
            <a:endParaRPr lang="en-US" altLang="zh-TW" sz="2800" dirty="0" smtClean="0"/>
          </a:p>
          <a:p>
            <a:pPr lvl="0"/>
            <a:r>
              <a:rPr lang="zh-TW" altLang="zh-TW" sz="2800" kern="100" dirty="0" smtClean="0">
                <a:latin typeface="Calibri" panose="020F0502020204030204" pitchFamily="34" charset="0"/>
                <a:ea typeface="新細明體" panose="02020500000000000000" pitchFamily="18" charset="-120"/>
                <a:cs typeface="Times New Roman" panose="02020603050405020304" pitchFamily="18" charset="0"/>
              </a:rPr>
              <a:t>公務</a:t>
            </a:r>
            <a:r>
              <a:rPr lang="zh-TW" altLang="zh-TW" sz="2800" kern="100" dirty="0">
                <a:latin typeface="Calibri" panose="020F0502020204030204" pitchFamily="34" charset="0"/>
                <a:ea typeface="新細明體" panose="02020500000000000000" pitchFamily="18" charset="-120"/>
                <a:cs typeface="Times New Roman" panose="02020603050405020304" pitchFamily="18" charset="0"/>
              </a:rPr>
              <a:t>機關保有個人資料檔案者，應指定</a:t>
            </a:r>
            <a:r>
              <a:rPr lang="zh-TW" altLang="zh-TW" sz="2800" kern="100" dirty="0">
                <a:highlight>
                  <a:srgbClr val="FFFF00"/>
                </a:highlight>
                <a:latin typeface="Calibri" panose="020F0502020204030204" pitchFamily="34" charset="0"/>
                <a:ea typeface="新細明體" panose="02020500000000000000" pitchFamily="18" charset="-120"/>
                <a:cs typeface="Times New Roman" panose="02020603050405020304" pitchFamily="18" charset="0"/>
              </a:rPr>
              <a:t>專人</a:t>
            </a:r>
            <a:r>
              <a:rPr lang="zh-TW" altLang="zh-TW" sz="2800" kern="100" dirty="0">
                <a:latin typeface="Calibri" panose="020F0502020204030204" pitchFamily="34" charset="0"/>
                <a:ea typeface="新細明體" panose="02020500000000000000" pitchFamily="18" charset="-120"/>
                <a:cs typeface="Times New Roman" panose="02020603050405020304" pitchFamily="18" charset="0"/>
              </a:rPr>
              <a:t>辦理安全維護事項，防止個人資料被竊取、竄改、毀損、滅失或洩漏</a:t>
            </a:r>
            <a:r>
              <a:rPr lang="zh-TW" altLang="zh-TW" sz="2800" kern="100" dirty="0" smtClean="0">
                <a:latin typeface="Calibri" panose="020F0502020204030204" pitchFamily="34" charset="0"/>
                <a:ea typeface="新細明體" panose="02020500000000000000" pitchFamily="18" charset="-120"/>
                <a:cs typeface="Times New Roman" panose="02020603050405020304" pitchFamily="18" charset="0"/>
              </a:rPr>
              <a:t>。</a:t>
            </a:r>
            <a:endParaRPr lang="en-US" altLang="zh-TW" sz="2800" kern="100" dirty="0">
              <a:latin typeface="Calibri" panose="020F0502020204030204" pitchFamily="34" charset="0"/>
              <a:ea typeface="新細明體" panose="02020500000000000000" pitchFamily="18" charset="-120"/>
              <a:cs typeface="Times New Roman" panose="02020603050405020304" pitchFamily="18" charset="0"/>
            </a:endParaRPr>
          </a:p>
          <a:p>
            <a:pPr lvl="0"/>
            <a:r>
              <a:rPr lang="zh-TW" altLang="zh-TW" sz="2800" kern="100" dirty="0" smtClean="0">
                <a:latin typeface="Calibri" panose="020F0502020204030204" pitchFamily="34" charset="0"/>
                <a:ea typeface="新細明體" panose="02020500000000000000" pitchFamily="18" charset="-120"/>
                <a:cs typeface="Times New Roman" panose="02020603050405020304" pitchFamily="18" charset="0"/>
              </a:rPr>
              <a:t>萬一</a:t>
            </a:r>
            <a:r>
              <a:rPr lang="zh-TW" altLang="zh-TW" sz="2800" kern="100" dirty="0">
                <a:latin typeface="Calibri" panose="020F0502020204030204" pitchFamily="34" charset="0"/>
                <a:ea typeface="新細明體" panose="02020500000000000000" pitchFamily="18" charset="-120"/>
                <a:cs typeface="Times New Roman" panose="02020603050405020304" pitchFamily="18" charset="0"/>
              </a:rPr>
              <a:t>洩漏了個資，一定要讓當事人知道，並讓他知道我們有做了那些</a:t>
            </a:r>
            <a:r>
              <a:rPr lang="zh-TW" altLang="zh-TW" sz="2800" kern="100" dirty="0">
                <a:highlight>
                  <a:srgbClr val="FFFF00"/>
                </a:highlight>
                <a:latin typeface="Calibri" panose="020F0502020204030204" pitchFamily="34" charset="0"/>
                <a:ea typeface="新細明體" panose="02020500000000000000" pitchFamily="18" charset="-120"/>
                <a:cs typeface="Times New Roman" panose="02020603050405020304" pitchFamily="18" charset="0"/>
              </a:rPr>
              <a:t>補救</a:t>
            </a:r>
            <a:r>
              <a:rPr lang="zh-TW" altLang="zh-TW" sz="2800" kern="100" dirty="0">
                <a:latin typeface="Calibri" panose="020F0502020204030204" pitchFamily="34" charset="0"/>
                <a:ea typeface="新細明體" panose="02020500000000000000" pitchFamily="18" charset="-120"/>
                <a:cs typeface="Times New Roman" panose="02020603050405020304" pitchFamily="18" charset="0"/>
              </a:rPr>
              <a:t>措施</a:t>
            </a:r>
            <a:r>
              <a:rPr lang="zh-TW" altLang="zh-TW" sz="2800" kern="100" dirty="0" smtClean="0">
                <a:latin typeface="Calibri" panose="020F0502020204030204" pitchFamily="34" charset="0"/>
                <a:ea typeface="新細明體" panose="02020500000000000000" pitchFamily="18" charset="-120"/>
                <a:cs typeface="Times New Roman" panose="02020603050405020304" pitchFamily="18" charset="0"/>
              </a:rPr>
              <a:t>。</a:t>
            </a:r>
            <a:endParaRPr lang="zh-TW" altLang="zh-TW" sz="2800" kern="100" dirty="0">
              <a:latin typeface="Calibri" panose="020F0502020204030204" pitchFamily="34" charset="0"/>
              <a:ea typeface="新細明體" panose="02020500000000000000" pitchFamily="18" charset="-120"/>
              <a:cs typeface="Times New Roman" panose="02020603050405020304" pitchFamily="18" charset="0"/>
            </a:endParaRPr>
          </a:p>
          <a:p>
            <a:endParaRPr lang="zh-TW" altLang="en-US" sz="2800" dirty="0"/>
          </a:p>
        </p:txBody>
      </p:sp>
    </p:spTree>
    <p:extLst>
      <p:ext uri="{BB962C8B-B14F-4D97-AF65-F5344CB8AC3E}">
        <p14:creationId xmlns:p14="http://schemas.microsoft.com/office/powerpoint/2010/main" val="2050379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a:bodyPr>
          <a:lstStyle/>
          <a:p>
            <a:pPr>
              <a:buFont typeface="Wingdings 3" panose="05040102010807070707" pitchFamily="18" charset="2"/>
              <a:buChar char=""/>
            </a:pPr>
            <a:r>
              <a:rPr lang="zh-TW" altLang="zh-TW" sz="3600" kern="100" dirty="0" smtClean="0">
                <a:latin typeface="Calibri" panose="020F0502020204030204" pitchFamily="34" charset="0"/>
                <a:ea typeface="新細明體" panose="02020500000000000000" pitchFamily="18" charset="-120"/>
                <a:cs typeface="Times New Roman" panose="02020603050405020304" pitchFamily="18" charset="0"/>
              </a:rPr>
              <a:t>站</a:t>
            </a:r>
            <a:r>
              <a:rPr lang="zh-TW" altLang="zh-TW" sz="3600" kern="100" dirty="0">
                <a:latin typeface="Calibri" panose="020F0502020204030204" pitchFamily="34" charset="0"/>
                <a:ea typeface="新細明體" panose="02020500000000000000" pitchFamily="18" charset="-120"/>
                <a:cs typeface="Times New Roman" panose="02020603050405020304" pitchFamily="18" charset="0"/>
              </a:rPr>
              <a:t>在當事人的角度思考</a:t>
            </a:r>
            <a:r>
              <a:rPr lang="zh-TW" altLang="zh-TW" sz="3600" kern="100" dirty="0" smtClean="0">
                <a:latin typeface="Calibri" panose="020F0502020204030204" pitchFamily="34" charset="0"/>
                <a:ea typeface="新細明體" panose="02020500000000000000" pitchFamily="18" charset="-120"/>
                <a:cs typeface="Times New Roman" panose="02020603050405020304" pitchFamily="18" charset="0"/>
              </a:rPr>
              <a:t>。</a:t>
            </a:r>
            <a:endParaRPr lang="en-US" altLang="zh-TW" sz="3600" kern="100" dirty="0" smtClean="0">
              <a:latin typeface="Calibri" panose="020F0502020204030204" pitchFamily="34" charset="0"/>
              <a:ea typeface="新細明體" panose="02020500000000000000" pitchFamily="18" charset="-120"/>
              <a:cs typeface="Times New Roman" panose="02020603050405020304" pitchFamily="18" charset="0"/>
            </a:endParaRPr>
          </a:p>
          <a:p>
            <a:pPr>
              <a:buFont typeface="Wingdings 3" panose="05040102010807070707" pitchFamily="18" charset="2"/>
              <a:buChar char=""/>
            </a:pPr>
            <a:r>
              <a:rPr lang="zh-TW" altLang="zh-TW" sz="3600" dirty="0"/>
              <a:t>榮譽榜要寫</a:t>
            </a:r>
            <a:r>
              <a:rPr lang="zh-TW" altLang="zh-TW" sz="3600"/>
              <a:t>全名</a:t>
            </a:r>
            <a:r>
              <a:rPr lang="zh-TW" altLang="zh-TW" sz="3600" smtClean="0"/>
              <a:t>。</a:t>
            </a:r>
            <a:endParaRPr lang="en-US" altLang="zh-TW" sz="3600" dirty="0" smtClean="0"/>
          </a:p>
          <a:p>
            <a:pPr lvl="0">
              <a:buFont typeface="Wingdings 3" panose="05040102010807070707" pitchFamily="18" charset="2"/>
              <a:buChar char=""/>
            </a:pPr>
            <a:r>
              <a:rPr lang="zh-TW" altLang="zh-TW" sz="3600" kern="100" dirty="0" smtClean="0">
                <a:highlight>
                  <a:srgbClr val="FFFF00"/>
                </a:highlight>
                <a:latin typeface="Calibri" panose="020F0502020204030204" pitchFamily="34" charset="0"/>
                <a:ea typeface="新細明體" panose="02020500000000000000" pitchFamily="18" charset="-120"/>
                <a:cs typeface="Times New Roman" panose="02020603050405020304" pitchFamily="18" charset="0"/>
              </a:rPr>
              <a:t>確認</a:t>
            </a:r>
            <a:r>
              <a:rPr lang="zh-TW" altLang="zh-TW" sz="3600" kern="100" dirty="0">
                <a:highlight>
                  <a:srgbClr val="FFFF00"/>
                </a:highlight>
                <a:latin typeface="Calibri" panose="020F0502020204030204" pitchFamily="34" charset="0"/>
                <a:ea typeface="新細明體" panose="02020500000000000000" pitchFamily="18" charset="-120"/>
                <a:cs typeface="Times New Roman" panose="02020603050405020304" pitchFamily="18" charset="0"/>
              </a:rPr>
              <a:t>是否合法？是否符合特定目的</a:t>
            </a:r>
            <a:r>
              <a:rPr lang="zh-TW" altLang="zh-TW" sz="3600" kern="100" dirty="0" smtClean="0">
                <a:highlight>
                  <a:srgbClr val="FFFF00"/>
                </a:highlight>
                <a:latin typeface="Calibri" panose="020F0502020204030204" pitchFamily="34" charset="0"/>
                <a:ea typeface="新細明體" panose="02020500000000000000" pitchFamily="18" charset="-120"/>
                <a:cs typeface="Times New Roman" panose="02020603050405020304" pitchFamily="18" charset="0"/>
              </a:rPr>
              <a:t>？</a:t>
            </a:r>
            <a:endParaRPr lang="en-US" altLang="zh-TW" sz="3600" kern="100" dirty="0" smtClean="0">
              <a:highlight>
                <a:srgbClr val="FFFF00"/>
              </a:highlight>
              <a:latin typeface="Calibri" panose="020F0502020204030204" pitchFamily="34" charset="0"/>
              <a:ea typeface="新細明體" panose="02020500000000000000" pitchFamily="18" charset="-120"/>
              <a:cs typeface="Times New Roman" panose="02020603050405020304" pitchFamily="18" charset="0"/>
            </a:endParaRPr>
          </a:p>
          <a:p>
            <a:pPr lvl="0">
              <a:buFont typeface="Wingdings 3" panose="05040102010807070707" pitchFamily="18" charset="2"/>
              <a:buChar char=""/>
            </a:pPr>
            <a:r>
              <a:rPr lang="zh-TW" altLang="zh-TW" sz="3600" kern="100" dirty="0" smtClean="0">
                <a:latin typeface="Calibri" panose="020F0502020204030204" pitchFamily="34" charset="0"/>
                <a:ea typeface="新細明體" panose="02020500000000000000" pitchFamily="18" charset="-120"/>
                <a:cs typeface="Times New Roman" panose="02020603050405020304" pitchFamily="18" charset="0"/>
              </a:rPr>
              <a:t>照片</a:t>
            </a:r>
            <a:r>
              <a:rPr lang="zh-TW" altLang="zh-TW" sz="3600" kern="100" dirty="0">
                <a:highlight>
                  <a:srgbClr val="FFFF00"/>
                </a:highlight>
                <a:latin typeface="Calibri" panose="020F0502020204030204" pitchFamily="34" charset="0"/>
                <a:ea typeface="新細明體" panose="02020500000000000000" pitchFamily="18" charset="-120"/>
                <a:cs typeface="Times New Roman" panose="02020603050405020304" pitchFamily="18" charset="0"/>
              </a:rPr>
              <a:t>不</a:t>
            </a:r>
            <a:r>
              <a:rPr lang="zh-TW" altLang="zh-TW" sz="3600" kern="100" dirty="0">
                <a:latin typeface="Calibri" panose="020F0502020204030204" pitchFamily="34" charset="0"/>
                <a:ea typeface="新細明體" panose="02020500000000000000" pitchFamily="18" charset="-120"/>
                <a:cs typeface="Times New Roman" panose="02020603050405020304" pitchFamily="18" charset="0"/>
              </a:rPr>
              <a:t>要圖文並茂，路人盡量模糊掉</a:t>
            </a:r>
            <a:r>
              <a:rPr lang="zh-TW" altLang="zh-TW" sz="3600" kern="100" dirty="0" smtClean="0">
                <a:latin typeface="Calibri" panose="020F0502020204030204" pitchFamily="34" charset="0"/>
                <a:ea typeface="新細明體" panose="02020500000000000000" pitchFamily="18" charset="-120"/>
                <a:cs typeface="Times New Roman" panose="02020603050405020304" pitchFamily="18" charset="0"/>
              </a:rPr>
              <a:t>。</a:t>
            </a:r>
            <a:endParaRPr lang="en-US" altLang="zh-TW" sz="3600" kern="100" dirty="0" smtClean="0">
              <a:latin typeface="Calibri" panose="020F0502020204030204" pitchFamily="34" charset="0"/>
              <a:ea typeface="新細明體" panose="02020500000000000000" pitchFamily="18" charset="-120"/>
              <a:cs typeface="Times New Roman" panose="02020603050405020304" pitchFamily="18" charset="0"/>
            </a:endParaRPr>
          </a:p>
          <a:p>
            <a:pPr lvl="0">
              <a:buFont typeface="Wingdings 3" panose="05040102010807070707" pitchFamily="18" charset="2"/>
              <a:buChar char=""/>
            </a:pPr>
            <a:r>
              <a:rPr lang="zh-TW" altLang="zh-TW" sz="3600" kern="100" dirty="0" smtClean="0">
                <a:latin typeface="Calibri" panose="020F0502020204030204" pitchFamily="34" charset="0"/>
                <a:ea typeface="新細明體" panose="02020500000000000000" pitchFamily="18" charset="-120"/>
                <a:cs typeface="Times New Roman" panose="02020603050405020304" pitchFamily="18" charset="0"/>
              </a:rPr>
              <a:t>法務部</a:t>
            </a:r>
            <a:r>
              <a:rPr lang="zh-TW" altLang="zh-TW" sz="3600" kern="100" dirty="0">
                <a:latin typeface="Calibri" panose="020F0502020204030204" pitchFamily="34" charset="0"/>
                <a:ea typeface="新細明體" panose="02020500000000000000" pitchFamily="18" charset="-120"/>
                <a:cs typeface="Times New Roman" panose="02020603050405020304" pitchFamily="18" charset="0"/>
              </a:rPr>
              <a:t>只鬆口《</a:t>
            </a:r>
            <a:r>
              <a:rPr lang="zh-TW" altLang="zh-TW" sz="3600" kern="100" dirty="0">
                <a:highlight>
                  <a:srgbClr val="FFFF00"/>
                </a:highlight>
                <a:latin typeface="Calibri" panose="020F0502020204030204" pitchFamily="34" charset="0"/>
                <a:ea typeface="新細明體" panose="02020500000000000000" pitchFamily="18" charset="-120"/>
                <a:cs typeface="Times New Roman" panose="02020603050405020304" pitchFamily="18" charset="0"/>
              </a:rPr>
              <a:t>姓名</a:t>
            </a:r>
            <a:r>
              <a:rPr lang="zh-TW" altLang="zh-TW" sz="3600" kern="100" dirty="0">
                <a:latin typeface="Calibri" panose="020F0502020204030204" pitchFamily="34" charset="0"/>
                <a:ea typeface="新細明體" panose="02020500000000000000" pitchFamily="18" charset="-120"/>
                <a:cs typeface="Times New Roman" panose="02020603050405020304" pitchFamily="18" charset="0"/>
              </a:rPr>
              <a:t>》</a:t>
            </a:r>
            <a:r>
              <a:rPr lang="zh-TW" altLang="zh-TW" sz="3600" kern="100" dirty="0" smtClean="0">
                <a:latin typeface="Calibri" panose="020F0502020204030204" pitchFamily="34" charset="0"/>
                <a:ea typeface="新細明體" panose="02020500000000000000" pitchFamily="18" charset="-120"/>
                <a:cs typeface="Times New Roman" panose="02020603050405020304" pitchFamily="18" charset="0"/>
              </a:rPr>
              <a:t>。</a:t>
            </a:r>
            <a:endParaRPr lang="zh-TW" altLang="zh-TW" sz="3600" kern="100" dirty="0">
              <a:latin typeface="Calibri" panose="020F0502020204030204" pitchFamily="34" charset="0"/>
              <a:ea typeface="新細明體"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38756540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dirty="0" smtClean="0"/>
              <a:t>報告完畢    感謝大家的聆聽！   </a:t>
            </a:r>
            <a:r>
              <a:rPr lang="en-US" altLang="zh-TW" dirty="0" smtClean="0"/>
              <a:t/>
            </a:r>
            <a:br>
              <a:rPr lang="en-US" altLang="zh-TW" dirty="0" smtClean="0"/>
            </a:br>
            <a:r>
              <a:rPr lang="en-US" altLang="zh-TW" dirty="0"/>
              <a:t/>
            </a:r>
            <a:br>
              <a:rPr lang="en-US" altLang="zh-TW" dirty="0"/>
            </a:br>
            <a:r>
              <a:rPr lang="zh-TW" altLang="en-US" dirty="0" smtClean="0"/>
              <a:t>  </a:t>
            </a:r>
            <a:r>
              <a:rPr lang="en-US" altLang="zh-TW" dirty="0" smtClean="0"/>
              <a:t>^O^</a:t>
            </a:r>
            <a:endParaRPr lang="zh-TW" altLang="en-US" dirty="0"/>
          </a:p>
        </p:txBody>
      </p:sp>
      <p:sp>
        <p:nvSpPr>
          <p:cNvPr id="3" name="文字版面配置區 2"/>
          <p:cNvSpPr>
            <a:spLocks noGrp="1"/>
          </p:cNvSpPr>
          <p:nvPr>
            <p:ph type="body" idx="1"/>
          </p:nvPr>
        </p:nvSpPr>
        <p:spPr/>
        <p:txBody>
          <a:bodyPr>
            <a:normAutofit lnSpcReduction="10000"/>
          </a:bodyPr>
          <a:lstStyle/>
          <a:p>
            <a:endParaRPr lang="en-US" altLang="zh-TW" dirty="0" smtClean="0"/>
          </a:p>
          <a:p>
            <a:endParaRPr lang="en-US" altLang="zh-TW" dirty="0" smtClean="0"/>
          </a:p>
          <a:p>
            <a:endParaRPr lang="en-US" altLang="zh-TW" dirty="0" smtClean="0"/>
          </a:p>
          <a:p>
            <a:pPr algn="r"/>
            <a:r>
              <a:rPr lang="zh-TW" altLang="en-US" dirty="0" smtClean="0"/>
              <a:t>文元國小教務處資訊組</a:t>
            </a:r>
            <a:endParaRPr lang="zh-TW" altLang="en-US" dirty="0"/>
          </a:p>
        </p:txBody>
      </p:sp>
    </p:spTree>
    <p:extLst>
      <p:ext uri="{BB962C8B-B14F-4D97-AF65-F5344CB8AC3E}">
        <p14:creationId xmlns:p14="http://schemas.microsoft.com/office/powerpoint/2010/main" val="1019682253"/>
      </p:ext>
    </p:extLst>
  </p:cSld>
  <p:clrMapOvr>
    <a:masterClrMapping/>
  </p:clrMapOvr>
  <p:timing>
    <p:tnLst>
      <p:par>
        <p:cTn id="1" dur="indefinite" restart="never" nodeType="tmRoot"/>
      </p:par>
    </p:tnLst>
  </p:timing>
</p:sld>
</file>

<file path=ppt/theme/theme1.xml><?xml version="1.0" encoding="utf-8"?>
<a:theme xmlns:a="http://schemas.openxmlformats.org/drawingml/2006/main" name="多面向">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文件" ma:contentTypeID="0x0101004B5BE8708B50DB49B27C9040A5ED8D18" ma:contentTypeVersion="0" ma:contentTypeDescription="建立新的文件。" ma:contentTypeScope="" ma:versionID="ec58b23922c0393e7ce07e1ba3109e6c">
  <xsd:schema xmlns:xsd="http://www.w3.org/2001/XMLSchema" xmlns:p="http://schemas.microsoft.com/office/2006/metadata/properties" targetNamespace="http://schemas.microsoft.com/office/2006/metadata/properties" ma:root="true" ma:fieldsID="b8ca951d90cafeb83d4a03d140f1bad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內容類型" ma:readOnly="true"/>
        <xsd:element ref="dc:title" minOccurs="0" maxOccurs="1" ma:index="4" ma:displayName="標題"/>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5BAF01DB-E789-422C-A263-5B8D61C63C4F}"/>
</file>

<file path=customXml/itemProps2.xml><?xml version="1.0" encoding="utf-8"?>
<ds:datastoreItem xmlns:ds="http://schemas.openxmlformats.org/officeDocument/2006/customXml" ds:itemID="{8AB36CA5-9B10-4BE3-8E1D-3C11E8EA7646}"/>
</file>

<file path=customXml/itemProps3.xml><?xml version="1.0" encoding="utf-8"?>
<ds:datastoreItem xmlns:ds="http://schemas.openxmlformats.org/officeDocument/2006/customXml" ds:itemID="{3163841C-032B-422C-8ACB-F7C5C69475D8}"/>
</file>

<file path=docProps/app.xml><?xml version="1.0" encoding="utf-8"?>
<Properties xmlns="http://schemas.openxmlformats.org/officeDocument/2006/extended-properties" xmlns:vt="http://schemas.openxmlformats.org/officeDocument/2006/docPropsVTypes">
  <Template>Facet</Template>
  <TotalTime>169</TotalTime>
  <Words>863</Words>
  <Application>Microsoft Office PowerPoint</Application>
  <PresentationFormat>寬螢幕</PresentationFormat>
  <Paragraphs>57</Paragraphs>
  <Slides>16</Slides>
  <Notes>0</Notes>
  <HiddenSlides>0</HiddenSlides>
  <MMClips>0</MMClips>
  <ScaleCrop>false</ScaleCrop>
  <HeadingPairs>
    <vt:vector size="6" baseType="variant">
      <vt:variant>
        <vt:lpstr>使用字型</vt:lpstr>
      </vt:variant>
      <vt:variant>
        <vt:i4>9</vt:i4>
      </vt:variant>
      <vt:variant>
        <vt:lpstr>佈景主題</vt:lpstr>
      </vt:variant>
      <vt:variant>
        <vt:i4>1</vt:i4>
      </vt:variant>
      <vt:variant>
        <vt:lpstr>投影片標題</vt:lpstr>
      </vt:variant>
      <vt:variant>
        <vt:i4>16</vt:i4>
      </vt:variant>
    </vt:vector>
  </HeadingPairs>
  <TitlesOfParts>
    <vt:vector size="26" baseType="lpstr">
      <vt:lpstr>微軟正黑體</vt:lpstr>
      <vt:lpstr>新細明體</vt:lpstr>
      <vt:lpstr>標楷體</vt:lpstr>
      <vt:lpstr>Arial</vt:lpstr>
      <vt:lpstr>Calibri</vt:lpstr>
      <vt:lpstr>Times New Roman</vt:lpstr>
      <vt:lpstr>Trebuchet MS</vt:lpstr>
      <vt:lpstr>Wingdings</vt:lpstr>
      <vt:lpstr>Wingdings 3</vt:lpstr>
      <vt:lpstr>多面向</vt:lpstr>
      <vt:lpstr>個人資料保護法於學校之使用</vt:lpstr>
      <vt:lpstr>電腦處理個人資料保護法於學校之使用注意事項</vt:lpstr>
      <vt:lpstr>電腦處理個人資料保護法於學校之使用注意事項</vt:lpstr>
      <vt:lpstr>電腦處理個人資料保護法於學校之使用注意事項</vt:lpstr>
      <vt:lpstr>教育單位因應新個資法系列宣導(二)  教師應善盡保護學生個人資料之職責</vt:lpstr>
      <vt:lpstr>教育單位因應新個資法系列宣導(二)  教師應善盡保護學生個人資料之職責</vt:lpstr>
      <vt:lpstr>教育單位因應新個資法系列宣導(二)  教師應善盡保護學生個人資料之職責</vt:lpstr>
      <vt:lpstr>實例分享</vt:lpstr>
      <vt:lpstr>法務部  個人資料保護專區                              個資法問與答</vt:lpstr>
      <vt:lpstr>PowerPoint 簡報</vt:lpstr>
      <vt:lpstr>影片分享</vt:lpstr>
      <vt:lpstr>因應措施</vt:lpstr>
      <vt:lpstr>PowerPoint 簡報</vt:lpstr>
      <vt:lpstr>PowerPoint 簡報</vt:lpstr>
      <vt:lpstr>PowerPoint 簡報</vt:lpstr>
      <vt:lpstr>報告完畢    感謝大家的聆聽！       ^O^</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wsoting</dc:creator>
  <cp:lastModifiedBy>wsoting</cp:lastModifiedBy>
  <cp:revision>14</cp:revision>
  <dcterms:created xsi:type="dcterms:W3CDTF">2013-03-19T01:31:35Z</dcterms:created>
  <dcterms:modified xsi:type="dcterms:W3CDTF">2013-03-20T03:56:05Z</dcterms:modified>
</cp:coreProperties>
</file>